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10" r:id="rId1"/>
  </p:sldMasterIdLst>
  <p:notesMasterIdLst>
    <p:notesMasterId r:id="rId62"/>
  </p:notesMasterIdLst>
  <p:handoutMasterIdLst>
    <p:handoutMasterId r:id="rId63"/>
  </p:handoutMasterIdLst>
  <p:sldIdLst>
    <p:sldId id="258" r:id="rId2"/>
    <p:sldId id="361" r:id="rId3"/>
    <p:sldId id="406" r:id="rId4"/>
    <p:sldId id="442" r:id="rId5"/>
    <p:sldId id="363" r:id="rId6"/>
    <p:sldId id="437" r:id="rId7"/>
    <p:sldId id="435" r:id="rId8"/>
    <p:sldId id="438" r:id="rId9"/>
    <p:sldId id="436" r:id="rId10"/>
    <p:sldId id="460" r:id="rId11"/>
    <p:sldId id="461" r:id="rId12"/>
    <p:sldId id="439" r:id="rId13"/>
    <p:sldId id="407" r:id="rId14"/>
    <p:sldId id="364" r:id="rId15"/>
    <p:sldId id="405" r:id="rId16"/>
    <p:sldId id="362" r:id="rId17"/>
    <p:sldId id="443" r:id="rId18"/>
    <p:sldId id="374" r:id="rId19"/>
    <p:sldId id="377" r:id="rId20"/>
    <p:sldId id="372" r:id="rId21"/>
    <p:sldId id="415" r:id="rId22"/>
    <p:sldId id="414" r:id="rId23"/>
    <p:sldId id="417" r:id="rId24"/>
    <p:sldId id="449" r:id="rId25"/>
    <p:sldId id="450" r:id="rId26"/>
    <p:sldId id="397" r:id="rId27"/>
    <p:sldId id="419" r:id="rId28"/>
    <p:sldId id="463" r:id="rId29"/>
    <p:sldId id="462" r:id="rId30"/>
    <p:sldId id="441" r:id="rId31"/>
    <p:sldId id="398" r:id="rId32"/>
    <p:sldId id="453" r:id="rId33"/>
    <p:sldId id="444" r:id="rId34"/>
    <p:sldId id="368" r:id="rId35"/>
    <p:sldId id="381" r:id="rId36"/>
    <p:sldId id="369" r:id="rId37"/>
    <p:sldId id="411" r:id="rId38"/>
    <p:sldId id="412" r:id="rId39"/>
    <p:sldId id="370" r:id="rId40"/>
    <p:sldId id="445" r:id="rId41"/>
    <p:sldId id="401" r:id="rId42"/>
    <p:sldId id="454" r:id="rId43"/>
    <p:sldId id="464" r:id="rId44"/>
    <p:sldId id="455" r:id="rId45"/>
    <p:sldId id="451" r:id="rId46"/>
    <p:sldId id="452" r:id="rId47"/>
    <p:sldId id="457" r:id="rId48"/>
    <p:sldId id="456" r:id="rId49"/>
    <p:sldId id="465" r:id="rId50"/>
    <p:sldId id="466" r:id="rId51"/>
    <p:sldId id="459" r:id="rId52"/>
    <p:sldId id="446" r:id="rId53"/>
    <p:sldId id="423" r:id="rId54"/>
    <p:sldId id="428" r:id="rId55"/>
    <p:sldId id="425" r:id="rId56"/>
    <p:sldId id="427" r:id="rId57"/>
    <p:sldId id="447" r:id="rId58"/>
    <p:sldId id="404" r:id="rId59"/>
    <p:sldId id="467" r:id="rId60"/>
    <p:sldId id="392" r:id="rId6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B0027"/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3"/>
    <p:restoredTop sz="83356"/>
  </p:normalViewPr>
  <p:slideViewPr>
    <p:cSldViewPr>
      <p:cViewPr varScale="1">
        <p:scale>
          <a:sx n="121" d="100"/>
          <a:sy n="121" d="100"/>
        </p:scale>
        <p:origin x="1872" y="4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8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>
      <p:cViewPr>
        <p:scale>
          <a:sx n="77" d="100"/>
          <a:sy n="77" d="100"/>
        </p:scale>
        <p:origin x="3544" y="7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9AAF3D2-EDFA-BA42-9460-032E57456FC5}" type="datetimeFigureOut">
              <a:rPr lang="en-US"/>
              <a:pPr>
                <a:defRPr/>
              </a:pPr>
              <a:t>5/28/25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3E6B18D-BC97-A741-A494-5A40B396D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</a:defRPr>
            </a:lvl1pPr>
          </a:lstStyle>
          <a:p>
            <a:pPr>
              <a:defRPr/>
            </a:pPr>
            <a:fld id="{2B24F439-14CB-B64A-A38E-43868DBA8F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ＭＳ Ｐゴシック" charset="0"/>
        <a:cs typeface="Geneva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fld id="{A4676FBE-E17B-9F40-B294-2A0EC4B80004}" type="slidenum">
              <a:rPr lang="en-US" altLang="x-none" sz="1200">
                <a:latin typeface="Open Sans" charset="0"/>
              </a:rPr>
              <a:pPr/>
              <a:t>1</a:t>
            </a:fld>
            <a:endParaRPr lang="en-US" altLang="x-none" sz="1200">
              <a:latin typeface="Open Sans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x-none" dirty="0">
                <a:ea typeface="ＭＳ Ｐゴシック" charset="-128"/>
                <a:cs typeface="Geneva" charset="0"/>
              </a:rPr>
              <a:t>Mini-section of the course on clinical decision support</a:t>
            </a:r>
          </a:p>
          <a:p>
            <a:pPr eaLnBrk="1" hangingPunct="1"/>
            <a:endParaRPr lang="en-US" altLang="x-none" dirty="0">
              <a:ea typeface="ＭＳ Ｐゴシック" charset="-128"/>
              <a:cs typeface="Geneva" charset="0"/>
            </a:endParaRPr>
          </a:p>
          <a:p>
            <a:pPr eaLnBrk="1" hangingPunct="1"/>
            <a:r>
              <a:rPr lang="en-US" altLang="x-none" dirty="0">
                <a:ea typeface="ＭＳ Ｐゴシック" charset="-128"/>
                <a:cs typeface="Geneva" charset="0"/>
              </a:rPr>
              <a:t>Last lecture – Prof V on how to help clinicians make decisions at the bedside</a:t>
            </a:r>
          </a:p>
          <a:p>
            <a:pPr eaLnBrk="1" hangingPunct="1"/>
            <a:endParaRPr lang="en-US" altLang="x-none" dirty="0">
              <a:ea typeface="ＭＳ Ｐゴシック" charset="-128"/>
              <a:cs typeface="Geneva" charset="0"/>
            </a:endParaRPr>
          </a:p>
          <a:p>
            <a:pPr eaLnBrk="1" hangingPunct="1"/>
            <a:r>
              <a:rPr lang="en-US" altLang="x-none" dirty="0">
                <a:ea typeface="ＭＳ Ｐゴシック" charset="-128"/>
                <a:cs typeface="Geneva" charset="0"/>
              </a:rPr>
              <a:t>This lek covers a proposed system to guide clinicians on treating sepsis </a:t>
            </a:r>
          </a:p>
          <a:p>
            <a:pPr eaLnBrk="1" hangingPunct="1"/>
            <a:endParaRPr lang="en-US" altLang="x-none" dirty="0">
              <a:ea typeface="ＭＳ Ｐゴシック" charset="-128"/>
              <a:cs typeface="Geneva" charset="0"/>
            </a:endParaRPr>
          </a:p>
          <a:p>
            <a:pPr eaLnBrk="1" hangingPunct="1"/>
            <a:r>
              <a:rPr lang="en-US" altLang="x-none" dirty="0">
                <a:ea typeface="ＭＳ Ｐゴシック" charset="-128"/>
                <a:cs typeface="Geneva" charset="0"/>
              </a:rPr>
              <a:t>Next –  lecture on how to design a CDS system to really help clinicians </a:t>
            </a:r>
          </a:p>
          <a:p>
            <a:pPr eaLnBrk="1" hangingPunct="1"/>
            <a:endParaRPr lang="en-US" altLang="x-none" dirty="0">
              <a:ea typeface="ＭＳ Ｐゴシック" charset="-128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75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 that’s all </a:t>
            </a:r>
            <a:r>
              <a:rPr lang="en-US" dirty="0" err="1"/>
              <a:t>i</a:t>
            </a:r>
            <a:r>
              <a:rPr lang="en-US" dirty="0"/>
              <a:t> want to say on prediction, </a:t>
            </a:r>
            <a:r>
              <a:rPr lang="en-US" dirty="0" err="1"/>
              <a:t>esp</a:t>
            </a:r>
            <a:r>
              <a:rPr lang="en-US" dirty="0"/>
              <a:t> since you already had a </a:t>
            </a:r>
            <a:r>
              <a:rPr lang="en-US" dirty="0" err="1"/>
              <a:t>pset</a:t>
            </a:r>
            <a:r>
              <a:rPr lang="en-US" dirty="0"/>
              <a:t> on it. </a:t>
            </a:r>
          </a:p>
          <a:p>
            <a:endParaRPr lang="en-US" dirty="0"/>
          </a:p>
          <a:p>
            <a:r>
              <a:rPr lang="en-US" dirty="0"/>
              <a:t>Now we’re going to focus rest of lecture on treatment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273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risk stratification method – </a:t>
            </a:r>
            <a:r>
              <a:rPr lang="en-US"/>
              <a:t>remember lecture 3?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89661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focuses on the first two. Not that the others aren’t used, just that the ‘art’ in sepsis treatment is regulating how these are dosed out.</a:t>
            </a:r>
          </a:p>
          <a:p>
            <a:r>
              <a:rPr lang="en-US" dirty="0"/>
              <a:t>Two levers.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important as sepsis is, there’s HUGE subjectivity on how best to treat it – more or less IV fluids? More or less vasopressors?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Puzzle - how to turn these levers to maximize chance of survival?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81364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might we be able to find such a dataset? (MIMIC!)</a:t>
            </a:r>
          </a:p>
          <a:p>
            <a:endParaRPr lang="en-US" dirty="0"/>
          </a:p>
          <a:p>
            <a:r>
              <a:rPr lang="en-US" dirty="0"/>
              <a:t>Roughly 15K sepsis encounters in MIMIC-IV, depending on your definition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2293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Optional reading: </a:t>
            </a:r>
            <a:r>
              <a:rPr lang="en-US" dirty="0" err="1"/>
              <a:t>followup</a:t>
            </a:r>
            <a:r>
              <a:rPr lang="en-US" dirty="0"/>
              <a:t> paper poking holes at it, then a rebuttal from the authors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62431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2 slides are courtesy Alex </a:t>
            </a:r>
            <a:r>
              <a:rPr lang="en-US" dirty="0" err="1"/>
              <a:t>Amini</a:t>
            </a:r>
            <a:r>
              <a:rPr lang="en-US" dirty="0"/>
              <a:t>, who teaches a mini-course at MIT on DL. </a:t>
            </a:r>
          </a:p>
          <a:p>
            <a:endParaRPr lang="en-US" dirty="0"/>
          </a:p>
          <a:p>
            <a:r>
              <a:rPr lang="en-US" dirty="0"/>
              <a:t>((This is NOT Deep RL. Deep RL use DNN to map features to state space. “Regular” RL has smaller state space and simple mapping.))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75929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Gamma is between 0 and 1 </a:t>
            </a:r>
          </a:p>
          <a:p>
            <a:endParaRPr lang="en-US" dirty="0"/>
          </a:p>
          <a:p>
            <a:r>
              <a:rPr lang="en-US" dirty="0"/>
              <a:t>(What does 0 mean? Only care about immediate reward.)</a:t>
            </a:r>
          </a:p>
          <a:p>
            <a:r>
              <a:rPr lang="en-US" dirty="0"/>
              <a:t>(What does 1 mean? Care equally– no discount)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969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formalize all this.</a:t>
            </a:r>
          </a:p>
          <a:p>
            <a:endParaRPr lang="en-US" dirty="0"/>
          </a:p>
          <a:p>
            <a:r>
              <a:rPr lang="en-US" dirty="0"/>
              <a:t>T(</a:t>
            </a:r>
            <a:r>
              <a:rPr lang="en-US" dirty="0" err="1"/>
              <a:t>s,s’,a</a:t>
            </a:r>
            <a:r>
              <a:rPr lang="en-US" dirty="0"/>
              <a:t>) is stochastic, R(s) is deterministic.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9591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many states?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many actions?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take action ‘slow’ in state ‘warm’, what happens?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There’s one thing not specified here: what is the agent’s behavior? </a:t>
            </a:r>
          </a:p>
          <a:p>
            <a:endParaRPr lang="en-US" dirty="0"/>
          </a:p>
          <a:p>
            <a:r>
              <a:rPr lang="en-US" dirty="0"/>
              <a:t>A POLICY – tells us what action to take in each state</a:t>
            </a:r>
          </a:p>
          <a:p>
            <a:endParaRPr lang="en-US" dirty="0"/>
          </a:p>
          <a:p>
            <a:r>
              <a:rPr lang="en-US" dirty="0"/>
              <a:t>What does a policy look like ? P(a | 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28566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policies for this car MDP?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0240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55310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beating heart of RL </a:t>
            </a:r>
          </a:p>
          <a:p>
            <a:endParaRPr lang="en-US" dirty="0"/>
          </a:p>
          <a:p>
            <a:r>
              <a:rPr lang="en-US" dirty="0"/>
              <a:t>Q: ‘state-action-value function’ (it’s an expectation </a:t>
            </a:r>
            <a:r>
              <a:rPr lang="en-US" dirty="0" err="1"/>
              <a:t>w.r.t.</a:t>
            </a:r>
            <a:r>
              <a:rPr lang="en-US" dirty="0"/>
              <a:t> pi)</a:t>
            </a:r>
          </a:p>
          <a:p>
            <a:endParaRPr lang="en-US" dirty="0"/>
          </a:p>
          <a:p>
            <a:r>
              <a:rPr lang="en-US" dirty="0"/>
              <a:t>V: ‘state-value function’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7834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beating heart of RL </a:t>
            </a:r>
          </a:p>
          <a:p>
            <a:endParaRPr lang="en-US" dirty="0"/>
          </a:p>
          <a:p>
            <a:r>
              <a:rPr lang="en-US" dirty="0"/>
              <a:t>Q is the ‘state-action-value function’ (it’s an expectation </a:t>
            </a:r>
            <a:r>
              <a:rPr lang="en-US" dirty="0" err="1"/>
              <a:t>w.r.t.</a:t>
            </a:r>
            <a:r>
              <a:rPr lang="en-US" dirty="0"/>
              <a:t> pi)</a:t>
            </a:r>
          </a:p>
          <a:p>
            <a:endParaRPr lang="en-US" dirty="0"/>
          </a:p>
          <a:p>
            <a:r>
              <a:rPr lang="en-US" dirty="0"/>
              <a:t>V is the ‘state-value function’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9795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beating heart of RL </a:t>
            </a:r>
          </a:p>
          <a:p>
            <a:endParaRPr lang="en-US" dirty="0"/>
          </a:p>
          <a:p>
            <a:r>
              <a:rPr lang="en-US" dirty="0"/>
              <a:t>Q is the ‘state-action-value function’ (it’s an expectation </a:t>
            </a:r>
            <a:r>
              <a:rPr lang="en-US" dirty="0" err="1"/>
              <a:t>w.r.t.</a:t>
            </a:r>
            <a:r>
              <a:rPr lang="en-US" dirty="0"/>
              <a:t> pi)</a:t>
            </a:r>
          </a:p>
          <a:p>
            <a:endParaRPr lang="en-US" dirty="0"/>
          </a:p>
          <a:p>
            <a:r>
              <a:rPr lang="en-US" dirty="0"/>
              <a:t>V is the ‘state-value function’</a:t>
            </a:r>
          </a:p>
          <a:p>
            <a:endParaRPr lang="en-US" dirty="0"/>
          </a:p>
          <a:p>
            <a:r>
              <a:rPr lang="en-US" dirty="0"/>
              <a:t>Pi can be deterministic or stochastic.  </a:t>
            </a:r>
          </a:p>
          <a:p>
            <a:endParaRPr lang="en-US" dirty="0"/>
          </a:p>
          <a:p>
            <a:r>
              <a:rPr lang="en-US" dirty="0"/>
              <a:t>Q-learning -&gt; generates deterministic policy. In this paper, pi-star is deterministic.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5944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Covered a lot of ground so far –take a breath and check our understanding</a:t>
            </a:r>
          </a:p>
          <a:p>
            <a:endParaRPr lang="en-US" dirty="0"/>
          </a:p>
          <a:p>
            <a:r>
              <a:rPr lang="en-US" dirty="0"/>
              <a:t>MDP = {S,A, T, R, gamma} </a:t>
            </a:r>
          </a:p>
          <a:p>
            <a:endParaRPr lang="en-US" dirty="0"/>
          </a:p>
          <a:p>
            <a:r>
              <a:rPr lang="en-US" dirty="0"/>
              <a:t>Q and V are defined in terms of a specific policy. Doesn’t make sense otherwise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38908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 1 now, and 2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60463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(learning an optimal policy)</a:t>
            </a:r>
          </a:p>
          <a:p>
            <a:endParaRPr lang="en-US" dirty="0"/>
          </a:p>
          <a:p>
            <a:r>
              <a:rPr lang="en-US" dirty="0"/>
              <a:t>They use policy iteration in the paper, which is slightly different, but I find Q-learning easier to explain and understand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8492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 update - a version of  Bellman's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71001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does this work? </a:t>
            </a:r>
          </a:p>
          <a:p>
            <a:endParaRPr lang="en-US" dirty="0"/>
          </a:p>
          <a:p>
            <a:r>
              <a:rPr lang="en-US" dirty="0"/>
              <a:t>need a large enough dataset so all (</a:t>
            </a:r>
            <a:r>
              <a:rPr lang="en-US" dirty="0" err="1"/>
              <a:t>q,a</a:t>
            </a:r>
            <a:r>
              <a:rPr lang="en-US" dirty="0"/>
              <a:t>) pairs are well represented in the data. </a:t>
            </a:r>
          </a:p>
          <a:p>
            <a:endParaRPr lang="en-US" dirty="0"/>
          </a:p>
          <a:p>
            <a:r>
              <a:rPr lang="en-US" dirty="0"/>
              <a:t>typically you want to decay alpha  over time - typical ML approach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65476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31566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to the </a:t>
            </a:r>
            <a:r>
              <a:rPr lang="en-US" dirty="0" err="1"/>
              <a:t>komorowski</a:t>
            </a:r>
            <a:r>
              <a:rPr lang="en-US" dirty="0"/>
              <a:t> paper specifically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03546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Disregulated</a:t>
            </a:r>
            <a:r>
              <a:rPr lang="en-US" dirty="0"/>
              <a:t> immune response to infection”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33688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color coding to average mortality in that state. Some states are very dangerous! This suggests the mapping to states is doing something useful/meaningful.</a:t>
            </a:r>
          </a:p>
          <a:p>
            <a:endParaRPr lang="en-US" dirty="0"/>
          </a:p>
          <a:p>
            <a:r>
              <a:rPr lang="en-US" dirty="0"/>
              <a:t>750 discrete states and 25 actions  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kmeans</a:t>
            </a:r>
            <a:r>
              <a:rPr lang="en-US" dirty="0"/>
              <a:t>++: version of k-means where you select the initial centroids more intelligently than random – pick 1</a:t>
            </a:r>
            <a:r>
              <a:rPr lang="en-US" baseline="30000" dirty="0"/>
              <a:t>st</a:t>
            </a:r>
            <a:r>
              <a:rPr lang="en-US" dirty="0"/>
              <a:t> centroid randomly, then pick next centroid so that prob of selecting a point is proportional to longest distance to existing centroids)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925208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clusters k is a hyperparameter</a:t>
            </a:r>
          </a:p>
          <a:p>
            <a:endParaRPr lang="en-US" dirty="0"/>
          </a:p>
          <a:p>
            <a:r>
              <a:rPr lang="en-US" dirty="0"/>
              <a:t>want some principled way of selecting k </a:t>
            </a:r>
          </a:p>
          <a:p>
            <a:endParaRPr lang="en-US" dirty="0"/>
          </a:p>
          <a:p>
            <a:r>
              <a:rPr lang="en-US" dirty="0"/>
              <a:t>Use AIC or Bayesian </a:t>
            </a:r>
            <a:r>
              <a:rPr lang="en-US" dirty="0" err="1"/>
              <a:t>informatiton</a:t>
            </a:r>
            <a:r>
              <a:rPr lang="en-US" dirty="0"/>
              <a:t> criterion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8593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that's how we discretize the state space.</a:t>
            </a:r>
          </a:p>
          <a:p>
            <a:endParaRPr lang="en-US" dirty="0"/>
          </a:p>
          <a:p>
            <a:r>
              <a:rPr lang="en-US" dirty="0"/>
              <a:t>Now let's talk about discretizing the actions.</a:t>
            </a:r>
          </a:p>
          <a:p>
            <a:endParaRPr lang="en-US" dirty="0"/>
          </a:p>
          <a:p>
            <a:r>
              <a:rPr lang="en-US" dirty="0"/>
              <a:t>What do you notice about the table? Ranges for IV fluids  - 180-530 in state 4. Not very prescriptive! </a:t>
            </a:r>
          </a:p>
          <a:p>
            <a:endParaRPr lang="en-US" dirty="0"/>
          </a:p>
          <a:p>
            <a:r>
              <a:rPr lang="en-US" dirty="0" err="1"/>
              <a:t>Followup</a:t>
            </a:r>
            <a:r>
              <a:rPr lang="en-US" dirty="0"/>
              <a:t> papers built model to give a specific number, not a range.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098177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Remmeber</a:t>
            </a:r>
            <a:r>
              <a:rPr lang="en-US" dirty="0"/>
              <a:t>, this is not the policy it’s just the inherent </a:t>
            </a:r>
            <a:r>
              <a:rPr lang="en-US" dirty="0" err="1"/>
              <a:t>bevaior</a:t>
            </a:r>
            <a:r>
              <a:rPr lang="en-US" dirty="0"/>
              <a:t> of the MDP – independent of any policy)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638565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we can count up for the clinician policy.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about the AI policy? Much harder!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869004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lastly, we need to define the reward signal</a:t>
            </a:r>
          </a:p>
          <a:p>
            <a:endParaRPr lang="en-US" dirty="0"/>
          </a:p>
          <a:p>
            <a:r>
              <a:rPr lang="en-US" dirty="0"/>
              <a:t>This is sparse.</a:t>
            </a:r>
          </a:p>
          <a:p>
            <a:endParaRPr lang="en-US" dirty="0"/>
          </a:p>
          <a:p>
            <a:r>
              <a:rPr lang="en-US" dirty="0"/>
              <a:t>Arguments both ways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84472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the trickiest part </a:t>
            </a:r>
          </a:p>
          <a:p>
            <a:endParaRPr lang="en-US" dirty="0"/>
          </a:p>
          <a:p>
            <a:r>
              <a:rPr lang="en-US" dirty="0"/>
              <a:t>Intentionally deferred talking about this until now.</a:t>
            </a:r>
          </a:p>
          <a:p>
            <a:endParaRPr lang="en-US" dirty="0"/>
          </a:p>
          <a:p>
            <a:r>
              <a:rPr lang="en-US" dirty="0"/>
              <a:t>Typical RL application: agent is actively exploring their environment and learning a policy, combination of exploration and exploitation.</a:t>
            </a:r>
          </a:p>
          <a:p>
            <a:endParaRPr lang="en-US" dirty="0"/>
          </a:p>
          <a:p>
            <a:r>
              <a:rPr lang="en-US" dirty="0"/>
              <a:t>NOT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268477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problem with each approach?</a:t>
            </a:r>
          </a:p>
          <a:p>
            <a:endParaRPr lang="en-US" dirty="0"/>
          </a:p>
          <a:p>
            <a:r>
              <a:rPr lang="en-US" dirty="0"/>
              <a:t>Online: you could kill someone</a:t>
            </a:r>
          </a:p>
          <a:p>
            <a:endParaRPr lang="en-US" dirty="0"/>
          </a:p>
          <a:p>
            <a:r>
              <a:rPr lang="en-US" dirty="0"/>
              <a:t>Offline: The dataset has a bias (towards the observed policy). You may not have sufficient coverage to even find the optimal policy!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48718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6B1E1-9805-D93D-4C94-DF2388FF6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736803-FA38-092A-21D6-620C71CBC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98497B-851E-F13C-F92B-E880B1985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formalize this off-policy learning </a:t>
            </a:r>
          </a:p>
          <a:p>
            <a:endParaRPr lang="en-US" dirty="0"/>
          </a:p>
          <a:p>
            <a:r>
              <a:rPr lang="en-US" dirty="0"/>
              <a:t>This is what </a:t>
            </a:r>
            <a:r>
              <a:rPr lang="en-US" dirty="0" err="1"/>
              <a:t>Komorowski</a:t>
            </a:r>
            <a:r>
              <a:rPr lang="en-US" dirty="0"/>
              <a:t> paper does</a:t>
            </a:r>
          </a:p>
          <a:p>
            <a:endParaRPr lang="en-US" dirty="0"/>
          </a:p>
          <a:p>
            <a:r>
              <a:rPr lang="en-US" dirty="0"/>
              <a:t>Off-policy: learn a policy DIFFERENT from the one that generated the data. Use 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826EC-84C1-9380-8C50-90C9F1DB20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938008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ADF6C-9991-D7D1-9CA3-0D0739895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E141F-29EB-FAEB-F2B6-98DF08F84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528C8D-41E8-A4C8-B927-3FA8060F6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Offline, Off-policy – this is what </a:t>
            </a:r>
            <a:r>
              <a:rPr lang="en-US" dirty="0" err="1"/>
              <a:t>Komorowski</a:t>
            </a:r>
            <a:r>
              <a:rPr lang="en-US" dirty="0"/>
              <a:t> paper does</a:t>
            </a:r>
          </a:p>
          <a:p>
            <a:endParaRPr lang="en-US" dirty="0"/>
          </a:p>
          <a:p>
            <a:r>
              <a:rPr lang="en-US" dirty="0"/>
              <a:t>Off-policy: learn a policy DIFFERENT from the one that generated the data.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D40DC-901F-D3EB-A04B-0E91ABE21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76855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talk briefly now about prediction, but spend 90% of this lek on treatment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54774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(showed this before)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2895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should not work!</a:t>
            </a:r>
          </a:p>
          <a:p>
            <a:endParaRPr lang="en-US" dirty="0"/>
          </a:p>
          <a:p>
            <a:r>
              <a:rPr lang="en-US" dirty="0"/>
              <a:t>Bias in the observed dataset. </a:t>
            </a:r>
          </a:p>
          <a:p>
            <a:endParaRPr lang="en-US" dirty="0"/>
          </a:p>
          <a:p>
            <a:r>
              <a:rPr lang="en-US" dirty="0"/>
              <a:t>Made decisions based on clinician policy. </a:t>
            </a:r>
          </a:p>
          <a:p>
            <a:endParaRPr lang="en-US" dirty="0"/>
          </a:p>
          <a:p>
            <a:r>
              <a:rPr lang="en-US" dirty="0"/>
              <a:t>Analogy1: How am I going to learn how to drive well from watching a toddler drive?</a:t>
            </a:r>
          </a:p>
          <a:p>
            <a:r>
              <a:rPr lang="en-US" dirty="0"/>
              <a:t>Analogy2: How am I going to learn how to play chess from watching a monkey play chess?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89910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63986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D6B30-FD72-78A1-18ED-DB5882792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B09D2A-8522-63BC-16B5-A4DE98AC5B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9CCEDE-AB6B-2AB6-4AD2-024DAC61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we’ve learned the optimal policy. </a:t>
            </a:r>
          </a:p>
          <a:p>
            <a:endParaRPr lang="en-US" dirty="0"/>
          </a:p>
          <a:p>
            <a:r>
              <a:rPr lang="en-US" dirty="0"/>
              <a:t>Can we measure what is the expected gain/reward for pi star?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E6A16-B6EF-6FBB-A20D-A810DDA4E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43172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68156-648A-C55E-02A9-74CFADAFB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78D66D-DB97-44BE-588D-A46309270D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418CD-B431-E1B2-3BFB-2967C4215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step through it</a:t>
            </a:r>
          </a:p>
          <a:p>
            <a:endParaRPr lang="en-US" dirty="0"/>
          </a:p>
          <a:p>
            <a:r>
              <a:rPr lang="en-US" dirty="0"/>
              <a:t>(return a.k.a. Gain)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22725-A63D-AC0D-EC77-6E43222A5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89571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17EC0-7FC5-7B50-DA5B-1A443D98E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922634-F600-D661-F48B-173C539ED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F2E7B0-4AE4-3EDF-7BE2-757EE020C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WIS = give more weight to trajectories that are more likely to have been generated by the policy you're learning</a:t>
            </a:r>
          </a:p>
          <a:p>
            <a:endParaRPr lang="en-US" dirty="0"/>
          </a:p>
          <a:p>
            <a:r>
              <a:rPr lang="en-US" dirty="0"/>
              <a:t>Analogy: Give more weight to a chess game where the player played smart vs dumb.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9065D-F19F-E699-A044-5CA050049F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756973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979DC-D0D9-DE0A-8A91-8F9FB60D7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85F20F-7F42-CABB-760F-4067C5B10A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7B4A3-BE27-6E1A-9024-9FD39B5FC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expected return for a candidate policy on the given trajectories is the weighted average of the gain on those trajectories</a:t>
            </a:r>
          </a:p>
          <a:p>
            <a:endParaRPr lang="en-US" dirty="0"/>
          </a:p>
          <a:p>
            <a:r>
              <a:rPr lang="en-US" dirty="0"/>
              <a:t>DOES ANYONE SEE A PROBLEM HERE? </a:t>
            </a:r>
          </a:p>
          <a:p>
            <a:endParaRPr lang="en-US" dirty="0"/>
          </a:p>
          <a:p>
            <a:r>
              <a:rPr lang="en-US" dirty="0"/>
              <a:t> hint: look at the ratio here. pi is the new policy, </a:t>
            </a:r>
            <a:r>
              <a:rPr lang="en-US" dirty="0" err="1"/>
              <a:t>pi_c</a:t>
            </a:r>
            <a:r>
              <a:rPr lang="en-US" dirty="0"/>
              <a:t> is clinician.</a:t>
            </a:r>
          </a:p>
          <a:p>
            <a:endParaRPr lang="en-US" dirty="0"/>
          </a:p>
          <a:p>
            <a:r>
              <a:rPr lang="en-US" dirty="0"/>
              <a:t>(technical detail – paper uses *weighted* importance sampling, which normalizes the W(T) values)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F6E57-9297-7848-BF89-B9399CF1BC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100565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F66B2-9B6B-921A-24D9-7FFABC6DE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5A3215-E5C2-8EDC-7253-0ECF7B6A1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0DA3EF-21EB-C3AB-B1EB-2289B02E5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there's a point in the paper where they talk about how the zero-drug policy actually does surprisingly well. </a:t>
            </a:r>
          </a:p>
          <a:p>
            <a:endParaRPr lang="en-US" dirty="0"/>
          </a:p>
          <a:p>
            <a:r>
              <a:rPr lang="en-US" dirty="0"/>
              <a:t>reason for this is subtle</a:t>
            </a:r>
          </a:p>
          <a:p>
            <a:endParaRPr lang="en-US" dirty="0"/>
          </a:p>
          <a:p>
            <a:r>
              <a:rPr lang="en-US" dirty="0"/>
              <a:t>for zero drug policy, p(</a:t>
            </a:r>
            <a:r>
              <a:rPr lang="en-US" dirty="0" err="1"/>
              <a:t>drug|s</a:t>
            </a:r>
            <a:r>
              <a:rPr lang="en-US" dirty="0"/>
              <a:t>) = 0. So it discounts all trajectories to zero where the clinician </a:t>
            </a:r>
            <a:r>
              <a:rPr lang="en-US" dirty="0" err="1"/>
              <a:t>adminstered</a:t>
            </a:r>
            <a:r>
              <a:rPr lang="en-US" dirty="0"/>
              <a:t> drugs. Leaving only the healthy patients.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64A6D-8580-405D-82B7-8CD2CCAE06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554545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Bootstrapping approach</a:t>
            </a:r>
          </a:p>
          <a:p>
            <a:endParaRPr lang="en-US" dirty="0"/>
          </a:p>
          <a:p>
            <a:r>
              <a:rPr lang="en-US" dirty="0"/>
              <a:t>“Best-performing” – eval each model on 100 (say) different cuts of the </a:t>
            </a:r>
            <a:r>
              <a:rPr lang="en-US" dirty="0" err="1"/>
              <a:t>heldout</a:t>
            </a:r>
            <a:r>
              <a:rPr lang="en-US" dirty="0"/>
              <a:t> data, what’s the 95% LB?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99174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more the clinician and AI policy diverge, the worse the outcome</a:t>
            </a:r>
          </a:p>
          <a:p>
            <a:endParaRPr lang="en-US" dirty="0"/>
          </a:p>
          <a:p>
            <a:r>
              <a:rPr lang="en-US" dirty="0"/>
              <a:t>Dotted line – confidence interval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07866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of sepsis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41601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NewRomanPSMT"/>
              </a:rPr>
              <a:t>Clinicians administered </a:t>
            </a:r>
            <a:r>
              <a:rPr lang="en-US" sz="1800" dirty="0" err="1">
                <a:effectLst/>
                <a:latin typeface="TimesNewRomanPSMT"/>
              </a:rPr>
              <a:t>moreo</a:t>
            </a:r>
            <a:r>
              <a:rPr lang="en-US" sz="1800" dirty="0">
                <a:effectLst/>
                <a:latin typeface="TimesNewRomanPSMT"/>
              </a:rPr>
              <a:t> IV fluids than the AI clinician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NewRomanPSMT"/>
              </a:rPr>
              <a:t>Clinicians administered less vasopressors than AI clinician</a:t>
            </a:r>
            <a:br>
              <a:rPr lang="en-US" sz="1800" dirty="0">
                <a:effectLst/>
                <a:latin typeface="TimesNewRomanPSMT"/>
              </a:rPr>
            </a:br>
            <a:r>
              <a:rPr lang="en-US" sz="1800" dirty="0">
                <a:effectLst/>
                <a:latin typeface="TimesNewRomanPSM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NewRomanPSMT"/>
              </a:rPr>
              <a:t>(height: how much relative mass is on each cell)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TimesNewRomanPSM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NewRomanPSMT"/>
              </a:rPr>
              <a:t>“</a:t>
            </a:r>
            <a:r>
              <a:rPr lang="en-US" dirty="0"/>
              <a:t>The proportion of time the </a:t>
            </a:r>
            <a:r>
              <a:rPr lang="en-US" dirty="0" err="1"/>
              <a:t>eRI</a:t>
            </a:r>
            <a:r>
              <a:rPr lang="en-US" dirty="0"/>
              <a:t> patients received vasopressors was only 17%, but this would have been 30% if the AI Clinician’s recommendation was followed</a:t>
            </a:r>
            <a:r>
              <a:rPr lang="en-US" sz="1800" dirty="0">
                <a:effectLst/>
                <a:latin typeface="TimesNewRomanPSMT"/>
              </a:rPr>
              <a:t>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477466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look at the slice at 10^2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05031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926023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4751A-0A46-CAA3-6C08-A01C0638F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1A3E8-26E0-42F1-C053-6EF1A9BFB2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20FA3E-B189-5C06-CFD7-9C59272DC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concerns – see the optional papers</a:t>
            </a:r>
          </a:p>
          <a:p>
            <a:endParaRPr lang="en-US" dirty="0"/>
          </a:p>
          <a:p>
            <a:r>
              <a:rPr lang="en-US" dirty="0"/>
              <a:t>What does iatrogenic mean?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98B6B-4066-2737-10B3-4B10E8056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29085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PREDICTION problem - Good review paper - Karsten </a:t>
            </a:r>
            <a:r>
              <a:rPr lang="en-US" dirty="0" err="1"/>
              <a:t>Borgwardt</a:t>
            </a:r>
            <a:r>
              <a:rPr lang="en-US" dirty="0"/>
              <a:t> and his lab</a:t>
            </a:r>
          </a:p>
          <a:p>
            <a:endParaRPr lang="en-US" dirty="0"/>
          </a:p>
          <a:p>
            <a:r>
              <a:rPr lang="en-US" dirty="0"/>
              <a:t>Literature review &amp; carefully analyzes how well models generalize across diff ICU datasets (e.g. Mimic, Amsterdam)</a:t>
            </a:r>
          </a:p>
          <a:p>
            <a:endParaRPr lang="en-US" dirty="0"/>
          </a:p>
          <a:p>
            <a:r>
              <a:rPr lang="en-US" dirty="0"/>
              <a:t>Pset2 – predict sepsis. How early can u predict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93306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his MLHC’21 talk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00510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particular approach used transformer-based model 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13383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Z-score = (z – mean) / std-dev </a:t>
            </a:r>
          </a:p>
          <a:p>
            <a:endParaRPr lang="en-US" dirty="0"/>
          </a:p>
          <a:p>
            <a:r>
              <a:rPr lang="en-US" dirty="0"/>
              <a:t>z-score = 2 means 2 </a:t>
            </a:r>
            <a:r>
              <a:rPr lang="en-US" dirty="0" err="1"/>
              <a:t>st</a:t>
            </a:r>
            <a:r>
              <a:rPr lang="en-US" dirty="0"/>
              <a:t> dev's above the mean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62947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_Plaid-Digital_FINAL-N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_Plaid-Digital_FINAL-NE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31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1F846B-CC89-4AB0-D7D9-A6B0855319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1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1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39624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27448" y="1212300"/>
            <a:ext cx="39593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8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2766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60960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1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25654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46736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67818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906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33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_Plaid-Digital_FINAL-NEW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3" descr="_Plaid-Digital_FINAL-NEW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248150"/>
            <a:ext cx="1154590" cy="736392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51D83416-00FF-7E42-B8E5-8A7EE0EDCA9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DBF4EFE-C980-B844-B5ED-B8094C71D895}"/>
              </a:ext>
            </a:extLst>
          </p:cNvPr>
          <p:cNvSpPr txBox="1">
            <a:spLocks/>
          </p:cNvSpPr>
          <p:nvPr userDrawn="1"/>
        </p:nvSpPr>
        <p:spPr>
          <a:xfrm>
            <a:off x="11226318" y="65528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BE7423C-EEE2-3F45-8EF7-78515AA765E4}"/>
              </a:ext>
            </a:extLst>
          </p:cNvPr>
          <p:cNvSpPr txBox="1">
            <a:spLocks/>
          </p:cNvSpPr>
          <p:nvPr userDrawn="1"/>
        </p:nvSpPr>
        <p:spPr>
          <a:xfrm>
            <a:off x="11378718" y="67052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C78D2C9-EC69-C447-A43E-74428D9672F5}"/>
              </a:ext>
            </a:extLst>
          </p:cNvPr>
          <p:cNvSpPr txBox="1">
            <a:spLocks/>
          </p:cNvSpPr>
          <p:nvPr userDrawn="1"/>
        </p:nvSpPr>
        <p:spPr>
          <a:xfrm>
            <a:off x="11531118" y="68576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1E7F3-AD6C-224E-BD90-D1A35CEDCAE6}"/>
              </a:ext>
            </a:extLst>
          </p:cNvPr>
          <p:cNvSpPr txBox="1"/>
          <p:nvPr userDrawn="1"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CB4B4D-7CA3-9044-876B-883B54F8677D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9pPr>
    </p:titleStyle>
    <p:bodyStyle>
      <a:lvl1pPr marL="6350" indent="-6350" algn="l" rtl="0" eaLnBrk="1" fontAlgn="base" hangingPunct="1">
        <a:spcBef>
          <a:spcPts val="600"/>
        </a:spcBef>
        <a:spcAft>
          <a:spcPct val="0"/>
        </a:spcAft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12001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6573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JVRbHAVCw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anchittanwar75.medium.com/markov-chains-and-markov-decision-process-e91cda7fa8f2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jable.com/tech-corner/ai-machine-learning-and-deep-learning/types-of-machine-learn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hyperlink" Target="https://arxiv.org/pdf/1903.02345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LlmKZgEsGI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cbi.nlm.nih.gov/pmc/articles/PMC8193357/pdf/fmed-08-607952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1" name="Straight Connector 11"/>
          <p:cNvCxnSpPr>
            <a:cxnSpLocks noChangeShapeType="1"/>
          </p:cNvCxnSpPr>
          <p:nvPr/>
        </p:nvCxnSpPr>
        <p:spPr bwMode="auto">
          <a:xfrm>
            <a:off x="2209800" y="3486150"/>
            <a:ext cx="54864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2" name="Text Placeholder 14"/>
          <p:cNvSpPr txBox="1">
            <a:spLocks/>
          </p:cNvSpPr>
          <p:nvPr/>
        </p:nvSpPr>
        <p:spPr bwMode="auto">
          <a:xfrm>
            <a:off x="2133600" y="2038350"/>
            <a:ext cx="6705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x-none" sz="3200" dirty="0">
                <a:solidFill>
                  <a:schemeClr val="bg1"/>
                </a:solidFill>
                <a:ea typeface="ＭＳ Ｐゴシック" charset="-128"/>
              </a:rPr>
              <a:t>CMU 10-742</a:t>
            </a:r>
            <a:br>
              <a:rPr lang="en-US" altLang="x-none" sz="3200" dirty="0">
                <a:solidFill>
                  <a:schemeClr val="bg1"/>
                </a:solidFill>
                <a:ea typeface="ＭＳ Ｐゴシック" charset="-128"/>
              </a:rPr>
            </a:br>
            <a:r>
              <a:rPr lang="en-US" altLang="x-none" sz="3200" dirty="0">
                <a:solidFill>
                  <a:schemeClr val="bg1"/>
                </a:solidFill>
                <a:ea typeface="ＭＳ Ｐゴシック" charset="-128"/>
              </a:rPr>
              <a:t>Machine Learning in Healthcare </a:t>
            </a:r>
          </a:p>
        </p:txBody>
      </p:sp>
      <p:sp>
        <p:nvSpPr>
          <p:cNvPr id="5123" name="Text Placeholder 16"/>
          <p:cNvSpPr txBox="1">
            <a:spLocks/>
          </p:cNvSpPr>
          <p:nvPr/>
        </p:nvSpPr>
        <p:spPr bwMode="auto">
          <a:xfrm>
            <a:off x="2133600" y="3638550"/>
            <a:ext cx="5257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x-none" sz="1600" dirty="0">
                <a:solidFill>
                  <a:srgbClr val="FFFFFF"/>
                </a:solidFill>
                <a:ea typeface="ＭＳ Ｐゴシック" charset="-128"/>
              </a:rPr>
              <a:t>Lecture 13: Dynamic Treatment Strategies</a:t>
            </a:r>
            <a:endParaRPr lang="en-US" altLang="x-none" sz="1600" i="1" dirty="0">
              <a:solidFill>
                <a:srgbClr val="FFFFF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4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lex process&#10;&#10;Description automatically generated with medium confidence">
            <a:extLst>
              <a:ext uri="{FF2B5EF4-FFF2-40B4-BE49-F238E27FC236}">
                <a16:creationId xmlns:a16="http://schemas.microsoft.com/office/drawing/2014/main" id="{9F3A4C47-A5AE-7D7E-055E-E4D29EA0F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514350"/>
            <a:ext cx="7772400" cy="376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79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841F407F-4D11-7B6C-D160-3BBDC077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333"/>
            <a:ext cx="4347859" cy="473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45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2F7C8F-C90D-9F88-2ABE-7CB67CFA25F4}"/>
              </a:ext>
            </a:extLst>
          </p:cNvPr>
          <p:cNvSpPr/>
          <p:nvPr/>
        </p:nvSpPr>
        <p:spPr bwMode="auto">
          <a:xfrm>
            <a:off x="5562600" y="1641348"/>
            <a:ext cx="2590800" cy="1447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Treatment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65D7A-1282-698F-033E-7631C8B42862}"/>
              </a:ext>
            </a:extLst>
          </p:cNvPr>
          <p:cNvSpPr/>
          <p:nvPr/>
        </p:nvSpPr>
        <p:spPr bwMode="auto">
          <a:xfrm>
            <a:off x="609600" y="1641348"/>
            <a:ext cx="2590800" cy="1447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Pr</a:t>
            </a:r>
            <a:r>
              <a:rPr lang="en-US" dirty="0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e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diction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B35D30-E6A3-9E69-0C96-267FCB16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Core Problems </a:t>
            </a:r>
          </a:p>
        </p:txBody>
      </p:sp>
    </p:spTree>
    <p:extLst>
      <p:ext uri="{BB962C8B-B14F-4D97-AF65-F5344CB8AC3E}">
        <p14:creationId xmlns:p14="http://schemas.microsoft.com/office/powerpoint/2010/main" val="1799005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table with white text&#10;&#10;Description automatically generated">
            <a:extLst>
              <a:ext uri="{FF2B5EF4-FFF2-40B4-BE49-F238E27FC236}">
                <a16:creationId xmlns:a16="http://schemas.microsoft.com/office/drawing/2014/main" id="{E56C269B-CA67-F051-145D-F836FA216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622" y="2721"/>
            <a:ext cx="6938756" cy="4857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47C40A-13E6-8DB4-9BB2-5194CBAF515A}"/>
              </a:ext>
            </a:extLst>
          </p:cNvPr>
          <p:cNvSpPr txBox="1"/>
          <p:nvPr/>
        </p:nvSpPr>
        <p:spPr>
          <a:xfrm>
            <a:off x="0" y="490094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rebelem.com</a:t>
            </a:r>
            <a:r>
              <a:rPr lang="en-US" sz="1100" dirty="0"/>
              <a:t>/wp-content/uploads/2017/05/SOFA-Score-Sepsis-3.0.png</a:t>
            </a:r>
          </a:p>
        </p:txBody>
      </p:sp>
    </p:spTree>
    <p:extLst>
      <p:ext uri="{BB962C8B-B14F-4D97-AF65-F5344CB8AC3E}">
        <p14:creationId xmlns:p14="http://schemas.microsoft.com/office/powerpoint/2010/main" val="424790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20536-7EF1-FC5D-F04A-75210137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treatment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17C6DB-7554-5405-796D-11C7E0ACBB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b="1" dirty="0"/>
              <a:t>IV Fluids: </a:t>
            </a:r>
            <a:r>
              <a:rPr lang="en-US" sz="2000" dirty="0"/>
              <a:t>address dehydration </a:t>
            </a:r>
            <a:br>
              <a:rPr lang="en-US" sz="2000" dirty="0"/>
            </a:br>
            <a:endParaRPr lang="en-US" sz="2000" dirty="0"/>
          </a:p>
          <a:p>
            <a:r>
              <a:rPr lang="en-US" sz="2000" b="1" dirty="0"/>
              <a:t>Vasopressor: </a:t>
            </a:r>
            <a:r>
              <a:rPr lang="en-US" sz="2000" dirty="0"/>
              <a:t>raise blood pressure </a:t>
            </a:r>
          </a:p>
          <a:p>
            <a:br>
              <a:rPr lang="en-US" sz="2000" dirty="0"/>
            </a:br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Antimicrobials: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kill the bad guys </a:t>
            </a:r>
          </a:p>
          <a:p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Other “point solutions”: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oxygen/mechanical ventilation, dialysis, …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17B49-22D0-26C2-3857-5C5E3F1434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801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7562-6FE4-3AC0-9E60-32A42D285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C6804-0B8D-023A-7DD4-3FCCEFE0AE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14550"/>
            <a:ext cx="8229600" cy="2514600"/>
          </a:xfrm>
        </p:spPr>
        <p:txBody>
          <a:bodyPr/>
          <a:lstStyle/>
          <a:p>
            <a:r>
              <a:rPr lang="en-US" sz="2800" dirty="0"/>
              <a:t>Given a dataset of observed sepsis patients, treatments, and outcomes, can we learn an optimal treatment policy?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623BDF-5EC2-3E72-7395-CA8621C3E9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467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edical research&#10;&#10;Description automatically generated">
            <a:extLst>
              <a:ext uri="{FF2B5EF4-FFF2-40B4-BE49-F238E27FC236}">
                <a16:creationId xmlns:a16="http://schemas.microsoft.com/office/drawing/2014/main" id="{4C2E1486-ED6E-82E9-BB96-A1D444C8B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5750"/>
            <a:ext cx="7391400" cy="405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30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A515-FDB5-F8D9-BC7E-32168657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1A32D-7198-0197-6794-C2733C3F2D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Sepsis</a:t>
            </a:r>
          </a:p>
          <a:p>
            <a:r>
              <a:rPr lang="en-US" sz="2400" b="1" dirty="0"/>
              <a:t>RL Refresher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Experimental Setup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Off-Policy Learning 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Concerns </a:t>
            </a:r>
          </a:p>
          <a:p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C3510-A9FD-5BD8-06A9-EC10595B30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80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BAE825-7B57-DCAB-F5FD-7A75613FFAB7}"/>
              </a:ext>
            </a:extLst>
          </p:cNvPr>
          <p:cNvSpPr txBox="1"/>
          <p:nvPr/>
        </p:nvSpPr>
        <p:spPr>
          <a:xfrm>
            <a:off x="0" y="4552950"/>
            <a:ext cx="5932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</a:t>
            </a:r>
            <a:r>
              <a:rPr lang="en-US" sz="1050" dirty="0" err="1">
                <a:hlinkClick r:id="rId3"/>
              </a:rPr>
              <a:t>www.youtube.com</a:t>
            </a:r>
            <a:r>
              <a:rPr lang="en-US" sz="1050" dirty="0">
                <a:hlinkClick r:id="rId3"/>
              </a:rPr>
              <a:t>/</a:t>
            </a:r>
            <a:r>
              <a:rPr lang="en-US" sz="1050" dirty="0" err="1">
                <a:hlinkClick r:id="rId3"/>
              </a:rPr>
              <a:t>watch?v</a:t>
            </a:r>
            <a:r>
              <a:rPr lang="en-US" sz="1050" dirty="0">
                <a:hlinkClick r:id="rId3"/>
              </a:rPr>
              <a:t>=8JVRbHAVCws</a:t>
            </a:r>
            <a:endParaRPr lang="en-US" sz="1050" dirty="0"/>
          </a:p>
        </p:txBody>
      </p:sp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517FD670-0A6B-C73A-552C-B30ABFDDB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25356"/>
            <a:ext cx="7772400" cy="309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78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person and a tree&#10;&#10;Description automatically generated">
            <a:extLst>
              <a:ext uri="{FF2B5EF4-FFF2-40B4-BE49-F238E27FC236}">
                <a16:creationId xmlns:a16="http://schemas.microsoft.com/office/drawing/2014/main" id="{2E0243D3-2F2B-D431-0209-E8D5EFC5B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86606"/>
            <a:ext cx="7924800" cy="391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4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938B8-235B-5484-ECB7-462C75D0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557071-B57B-6941-078E-478F81F35E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04950"/>
            <a:ext cx="8229600" cy="3124200"/>
          </a:xfrm>
        </p:spPr>
        <p:txBody>
          <a:bodyPr/>
          <a:lstStyle/>
          <a:p>
            <a:r>
              <a:rPr lang="en-US" sz="240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Assignment 3 Due Today </a:t>
            </a:r>
          </a:p>
          <a:p>
            <a:br>
              <a:rPr lang="en-US" sz="2400" dirty="0"/>
            </a:br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Final Project Milestone 1 due Thurs Oct 10</a:t>
            </a:r>
          </a:p>
          <a:p>
            <a:endParaRPr lang="en-US" sz="240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r>
              <a:rPr lang="en-US" sz="240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Assignment 4 Out Last Thurs (Due Oct 22)</a:t>
            </a:r>
          </a:p>
          <a:p>
            <a:endParaRPr lang="en-US" sz="2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endParaRPr lang="en-US" sz="2400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0DC53-6C25-DA48-5487-F72D7E885B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43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ECAC-611F-8E15-233B-678BEB4C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 (MDP)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514DEB-4424-6AAD-52F0-C406324A0A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C43393A-7C2B-CD11-6D1D-74950374B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352550"/>
            <a:ext cx="875323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49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F2D2355-C4F2-2F3B-EA54-AFEE3DC0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08D780-02B8-2EFE-E2C1-E5254E3FF2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7030D-B05C-5BF6-C3C8-B2DCB9E4DF8E}"/>
              </a:ext>
            </a:extLst>
          </p:cNvPr>
          <p:cNvSpPr txBox="1"/>
          <p:nvPr/>
        </p:nvSpPr>
        <p:spPr>
          <a:xfrm>
            <a:off x="0" y="4549658"/>
            <a:ext cx="59314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https://sanchittanwar75.medium.com/markov-chains-and-markov-decision-process-e91cda7fa8f2</a:t>
            </a:r>
            <a:endParaRPr lang="en-US" sz="1050" dirty="0"/>
          </a:p>
        </p:txBody>
      </p:sp>
      <p:pic>
        <p:nvPicPr>
          <p:cNvPr id="7" name="Picture 6" descr="A diagram of a car and a car running&#10;&#10;Description automatically generated">
            <a:extLst>
              <a:ext uri="{FF2B5EF4-FFF2-40B4-BE49-F238E27FC236}">
                <a16:creationId xmlns:a16="http://schemas.microsoft.com/office/drawing/2014/main" id="{BABB5858-A4AA-DCF0-A692-D6CDA2530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081153"/>
            <a:ext cx="7772400" cy="2981194"/>
          </a:xfrm>
          <a:prstGeom prst="rect">
            <a:avLst/>
          </a:prstGeom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38F11B4-F960-6CBC-2A40-F53F31E69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221114"/>
            <a:ext cx="22860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28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2C89-6952-09EB-CB59-A7FDBF95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Add a Policy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EE621B-E1EC-F1AF-3963-DD901A831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6EA51-E65A-2366-AD49-3EAA5A4BD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82" y="1885950"/>
            <a:ext cx="8971170" cy="977900"/>
          </a:xfrm>
          <a:prstGeom prst="rect">
            <a:avLst/>
          </a:prstGeom>
        </p:spPr>
      </p:pic>
      <p:pic>
        <p:nvPicPr>
          <p:cNvPr id="4" name="Picture 3" descr="A diagram of a car and a car running&#10;&#10;Description automatically generated">
            <a:extLst>
              <a:ext uri="{FF2B5EF4-FFF2-40B4-BE49-F238E27FC236}">
                <a16:creationId xmlns:a16="http://schemas.microsoft.com/office/drawing/2014/main" id="{A29467FC-862A-6A2D-C09D-21B364CAD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135247"/>
            <a:ext cx="3352800" cy="1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96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810617-573A-2948-0EFF-69C1CB2B4C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42BC0AC-4F7E-C2EF-3E20-6766991D5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9718"/>
            <a:ext cx="2286000" cy="835742"/>
          </a:xfrm>
          <a:prstGeom prst="rect">
            <a:avLst/>
          </a:prstGeom>
        </p:spPr>
      </p:pic>
      <p:pic>
        <p:nvPicPr>
          <p:cNvPr id="16" name="Picture 1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B8B7D11C-6FFD-9F1C-4730-106E09D85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909006"/>
            <a:ext cx="6521450" cy="395170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6B51B81-60C1-4279-180E-E914E24281ED}"/>
              </a:ext>
            </a:extLst>
          </p:cNvPr>
          <p:cNvSpPr/>
          <p:nvPr/>
        </p:nvSpPr>
        <p:spPr bwMode="auto">
          <a:xfrm>
            <a:off x="762000" y="2571750"/>
            <a:ext cx="4876800" cy="2133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72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810617-573A-2948-0EFF-69C1CB2B4C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42BC0AC-4F7E-C2EF-3E20-6766991D5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9718"/>
            <a:ext cx="2286000" cy="835742"/>
          </a:xfrm>
          <a:prstGeom prst="rect">
            <a:avLst/>
          </a:prstGeom>
        </p:spPr>
      </p:pic>
      <p:pic>
        <p:nvPicPr>
          <p:cNvPr id="12" name="Picture 11" descr="A white paper with black text&#10;&#10;Description automatically generated">
            <a:extLst>
              <a:ext uri="{FF2B5EF4-FFF2-40B4-BE49-F238E27FC236}">
                <a16:creationId xmlns:a16="http://schemas.microsoft.com/office/drawing/2014/main" id="{B54C3D96-2943-66F3-7DF9-EA49B7E9C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909006"/>
            <a:ext cx="6521450" cy="39517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0A218E-F077-EBF3-0F22-B44374BED23F}"/>
              </a:ext>
            </a:extLst>
          </p:cNvPr>
          <p:cNvSpPr/>
          <p:nvPr/>
        </p:nvSpPr>
        <p:spPr bwMode="auto">
          <a:xfrm>
            <a:off x="1143000" y="3816623"/>
            <a:ext cx="4800600" cy="83574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7305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810617-573A-2948-0EFF-69C1CB2B4C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42BC0AC-4F7E-C2EF-3E20-6766991D5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9718"/>
            <a:ext cx="2286000" cy="835742"/>
          </a:xfrm>
          <a:prstGeom prst="rect">
            <a:avLst/>
          </a:prstGeom>
        </p:spPr>
      </p:pic>
      <p:pic>
        <p:nvPicPr>
          <p:cNvPr id="12" name="Picture 11" descr="A white paper with black text&#10;&#10;Description automatically generated">
            <a:extLst>
              <a:ext uri="{FF2B5EF4-FFF2-40B4-BE49-F238E27FC236}">
                <a16:creationId xmlns:a16="http://schemas.microsoft.com/office/drawing/2014/main" id="{B54C3D96-2943-66F3-7DF9-EA49B7E9C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909006"/>
            <a:ext cx="6521450" cy="395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80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4DA4F-3DFC-C165-7CD0-8C1B1790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65998-F93B-76B2-2A4F-4A054E2BB54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86610AA-4D43-9788-D9AF-34C57A50A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940308"/>
            <a:ext cx="3797300" cy="38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91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C28E4-1BCC-ECA8-E8BB-144EDC48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key problems in RL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A47765-5632-340F-8AF4-FB0CC9A3EA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2F6BEB2-0818-FEB8-D7BD-89185847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4950"/>
            <a:ext cx="803275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74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82A38-ED50-5E00-8D01-0631C72BC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4523A8-632E-0529-F819-96D34F72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B291DFAB-65D3-3614-F920-6ADA7A74E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43629"/>
            <a:ext cx="7315200" cy="34733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527259-5109-2B9B-F2D2-68696AFAF54C}"/>
              </a:ext>
            </a:extLst>
          </p:cNvPr>
          <p:cNvSpPr/>
          <p:nvPr/>
        </p:nvSpPr>
        <p:spPr bwMode="auto">
          <a:xfrm>
            <a:off x="533400" y="1657350"/>
            <a:ext cx="7772400" cy="2438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5169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C0D6F-DE76-FFB4-6E06-8F3589C69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563EA-9B76-66E6-A257-A9F8C7A8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352B8E36-F48C-78EB-08CC-212346E9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43629"/>
            <a:ext cx="7315200" cy="34733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6317E9-122C-8A39-EDC0-0020453ED118}"/>
              </a:ext>
            </a:extLst>
          </p:cNvPr>
          <p:cNvSpPr/>
          <p:nvPr/>
        </p:nvSpPr>
        <p:spPr bwMode="auto">
          <a:xfrm>
            <a:off x="533400" y="3486150"/>
            <a:ext cx="77724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0112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30873C-2589-5900-1E31-590CA2EFE3E3}"/>
              </a:ext>
            </a:extLst>
          </p:cNvPr>
          <p:cNvSpPr txBox="1"/>
          <p:nvPr/>
        </p:nvSpPr>
        <p:spPr>
          <a:xfrm>
            <a:off x="36576" y="4552950"/>
            <a:ext cx="593271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</a:t>
            </a:r>
            <a:r>
              <a:rPr lang="en-US" sz="1050" dirty="0" err="1">
                <a:hlinkClick r:id="rId3"/>
              </a:rPr>
              <a:t>www.ejable.com</a:t>
            </a:r>
            <a:r>
              <a:rPr lang="en-US" sz="1050" dirty="0">
                <a:hlinkClick r:id="rId3"/>
              </a:rPr>
              <a:t>/tech-corner/ai-machine-learning-and-deep-learning/types-of-machine-learning/</a:t>
            </a:r>
            <a:endParaRPr lang="en-US" sz="1050" dirty="0"/>
          </a:p>
        </p:txBody>
      </p:sp>
      <p:pic>
        <p:nvPicPr>
          <p:cNvPr id="5" name="Picture 4" descr="A chart of different colored circles&#10;&#10;Description automatically generated">
            <a:extLst>
              <a:ext uri="{FF2B5EF4-FFF2-40B4-BE49-F238E27FC236}">
                <a16:creationId xmlns:a16="http://schemas.microsoft.com/office/drawing/2014/main" id="{68F4D374-69AC-AE96-4982-A7A77911A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881464"/>
            <a:ext cx="3810000" cy="320331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0A69F4-089B-E07B-2271-C6CD84B85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1051060"/>
            <a:ext cx="2175281" cy="286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13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00B1D-1200-5F91-B1D9-55070C90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DC727526-1D22-C3AE-3164-58E35DF4A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43629"/>
            <a:ext cx="7315200" cy="34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35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5871C-F3EC-00AF-5D18-006B060A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160814"/>
            <a:ext cx="8229600" cy="609600"/>
          </a:xfrm>
        </p:spPr>
        <p:txBody>
          <a:bodyPr/>
          <a:lstStyle/>
          <a:p>
            <a:r>
              <a:rPr lang="en-US" dirty="0"/>
              <a:t>Halftime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D47AA-6EB3-A567-698F-824BD87A7C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24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medical research&#10;&#10;Description automatically generated">
            <a:extLst>
              <a:ext uri="{FF2B5EF4-FFF2-40B4-BE49-F238E27FC236}">
                <a16:creationId xmlns:a16="http://schemas.microsoft.com/office/drawing/2014/main" id="{E26E8F5A-524F-6EA3-CA0B-5C39349F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5750"/>
            <a:ext cx="7391400" cy="405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38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A515-FDB5-F8D9-BC7E-32168657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1A32D-7198-0197-6794-C2733C3F2D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Sepsis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RL Refresher</a:t>
            </a:r>
          </a:p>
          <a:p>
            <a:r>
              <a:rPr lang="en-US" sz="2400" b="1" dirty="0"/>
              <a:t>Experimental Setup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Off-Policy Learning 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Concerns </a:t>
            </a:r>
          </a:p>
          <a:p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C3510-A9FD-5BD8-06A9-EC10595B30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991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DF394-AD36-6F61-D5B4-3F514308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</a:t>
            </a:r>
          </a:p>
        </p:txBody>
      </p:sp>
      <p:pic>
        <p:nvPicPr>
          <p:cNvPr id="6" name="Content Placeholder 5" descr="A table of medical information&#10;&#10;Description automatically generated">
            <a:extLst>
              <a:ext uri="{FF2B5EF4-FFF2-40B4-BE49-F238E27FC236}">
                <a16:creationId xmlns:a16="http://schemas.microsoft.com/office/drawing/2014/main" id="{208A94EB-0E65-E4AC-BF62-7331972256C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33400" y="857250"/>
            <a:ext cx="2038277" cy="3429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CC4DE-4808-C454-A9D3-EF2EFB40DA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D0F7F-370F-67C7-02A5-6734A071AAA7}"/>
              </a:ext>
            </a:extLst>
          </p:cNvPr>
          <p:cNvSpPr txBox="1"/>
          <p:nvPr/>
        </p:nvSpPr>
        <p:spPr>
          <a:xfrm>
            <a:off x="10886" y="4552950"/>
            <a:ext cx="5932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</a:t>
            </a:r>
            <a:r>
              <a:rPr lang="en-US" sz="1050" dirty="0" err="1">
                <a:hlinkClick r:id="rId4"/>
              </a:rPr>
              <a:t>arxiv.org</a:t>
            </a:r>
            <a:r>
              <a:rPr lang="en-US" sz="1050" dirty="0">
                <a:hlinkClick r:id="rId4"/>
              </a:rPr>
              <a:t>/pdf/1903.02345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546FA3-5446-F937-3D6D-DF46BCC5F1F9}"/>
              </a:ext>
            </a:extLst>
          </p:cNvPr>
          <p:cNvCxnSpPr>
            <a:cxnSpLocks/>
          </p:cNvCxnSpPr>
          <p:nvPr/>
        </p:nvCxnSpPr>
        <p:spPr bwMode="auto">
          <a:xfrm>
            <a:off x="2786743" y="2419350"/>
            <a:ext cx="2318657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FFABCC-CCBC-D14B-C86A-EDCE3B64311F}"/>
              </a:ext>
            </a:extLst>
          </p:cNvPr>
          <p:cNvSpPr txBox="1"/>
          <p:nvPr/>
        </p:nvSpPr>
        <p:spPr>
          <a:xfrm>
            <a:off x="3124200" y="176417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k-means++ clustering</a:t>
            </a:r>
          </a:p>
        </p:txBody>
      </p:sp>
      <p:pic>
        <p:nvPicPr>
          <p:cNvPr id="14" name="Picture 13" descr="A graph with many colored dots&#10;&#10;Description automatically generated">
            <a:extLst>
              <a:ext uri="{FF2B5EF4-FFF2-40B4-BE49-F238E27FC236}">
                <a16:creationId xmlns:a16="http://schemas.microsoft.com/office/drawing/2014/main" id="{C9D3CDA3-827D-BF97-03E6-79FDEB79E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077" y="611925"/>
            <a:ext cx="3092523" cy="2429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47F41-E42D-3044-021C-82FA9F2A7AFC}"/>
              </a:ext>
            </a:extLst>
          </p:cNvPr>
          <p:cNvSpPr txBox="1"/>
          <p:nvPr/>
        </p:nvSpPr>
        <p:spPr>
          <a:xfrm>
            <a:off x="2914723" y="3421529"/>
            <a:ext cx="203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(Take state snapshot every 4h)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6F920-4BB4-0327-D6BC-B201184BA1C6}"/>
              </a:ext>
            </a:extLst>
          </p:cNvPr>
          <p:cNvSpPr txBox="1"/>
          <p:nvPr/>
        </p:nvSpPr>
        <p:spPr>
          <a:xfrm>
            <a:off x="6315546" y="3236863"/>
            <a:ext cx="253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750 discrete states</a:t>
            </a:r>
          </a:p>
        </p:txBody>
      </p:sp>
    </p:spTree>
    <p:extLst>
      <p:ext uri="{BB962C8B-B14F-4D97-AF65-F5344CB8AC3E}">
        <p14:creationId xmlns:p14="http://schemas.microsoft.com/office/powerpoint/2010/main" val="4054196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5AEE-7F26-7D55-45B0-956B356CA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Clusters?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716E5A-84E0-3DE5-4990-963F0A1D4A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A906E-6274-3BA7-1B10-A810C39BC512}"/>
              </a:ext>
            </a:extLst>
          </p:cNvPr>
          <p:cNvSpPr txBox="1"/>
          <p:nvPr/>
        </p:nvSpPr>
        <p:spPr>
          <a:xfrm>
            <a:off x="762000" y="1733550"/>
            <a:ext cx="2590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MinionPro"/>
              </a:rPr>
              <a:t>U</a:t>
            </a:r>
            <a:r>
              <a:rPr lang="en-US" sz="1600" i="1" dirty="0">
                <a:effectLst/>
                <a:latin typeface="MinionPro"/>
              </a:rPr>
              <a:t>se Bayesian and Akaike information criteria to determine the optimal number of clusters </a:t>
            </a:r>
            <a:endParaRPr lang="en-US" sz="1600" i="1" dirty="0">
              <a:effectLst/>
            </a:endParaRPr>
          </a:p>
        </p:txBody>
      </p:sp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74CE2B9-57B7-EC15-628A-37C3C65C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33496"/>
            <a:ext cx="5295900" cy="1435100"/>
          </a:xfrm>
          <a:prstGeom prst="rect">
            <a:avLst/>
          </a:prstGeom>
        </p:spPr>
      </p:pic>
      <p:pic>
        <p:nvPicPr>
          <p:cNvPr id="7" name="Picture 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29EA817-6405-DF54-7093-A3161C64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590550"/>
            <a:ext cx="520700" cy="330200"/>
          </a:xfrm>
          <a:prstGeom prst="rect">
            <a:avLst/>
          </a:prstGeom>
        </p:spPr>
      </p:pic>
      <p:pic>
        <p:nvPicPr>
          <p:cNvPr id="9" name="Picture 8" descr="A graph of a number of clusters&#10;&#10;Description automatically generated">
            <a:extLst>
              <a:ext uri="{FF2B5EF4-FFF2-40B4-BE49-F238E27FC236}">
                <a16:creationId xmlns:a16="http://schemas.microsoft.com/office/drawing/2014/main" id="{3C912B83-1145-C732-017D-E2BDF8CB5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533" y="361188"/>
            <a:ext cx="3748707" cy="311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33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DF394-AD36-6F61-D5B4-3F514308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Space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CC4DE-4808-C454-A9D3-EF2EFB40DA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 descr="A diagram of a dosage&#10;&#10;Description automatically generated">
            <a:extLst>
              <a:ext uri="{FF2B5EF4-FFF2-40B4-BE49-F238E27FC236}">
                <a16:creationId xmlns:a16="http://schemas.microsoft.com/office/drawing/2014/main" id="{49DBF3ED-11B1-CE33-2A8D-04D6D7886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0" y="819150"/>
            <a:ext cx="2901950" cy="3062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F9B7E6-9EC6-93CC-1078-7F75BA0F0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2" y="1504950"/>
            <a:ext cx="624628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65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75FC3-681B-D82A-944F-EE5520C2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MDP Parameters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98EBAF-B884-1352-8C26-BEBC1D1AE6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5803CE7-E179-936D-FB52-469AE0FDF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94916"/>
            <a:ext cx="6167438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5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6074AA-FEC2-219D-64F3-E9D06A3C2A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8EA7A-9FAB-0E07-D5D2-3174B8572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9550"/>
            <a:ext cx="5917474" cy="685800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D08F97D-A5A7-0D41-1592-A746C7C16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895475"/>
            <a:ext cx="5660672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31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DF394-AD36-6F61-D5B4-3F514308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Signal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72D2F-2E82-3DE1-592F-756A1213DF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At 90d, R=100 if patient survived and R=-100 if not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CC4DE-4808-C454-A9D3-EF2EFB40DA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 descr="A maze game with a yellow arrow&#10;&#10;Description automatically generated">
            <a:extLst>
              <a:ext uri="{FF2B5EF4-FFF2-40B4-BE49-F238E27FC236}">
                <a16:creationId xmlns:a16="http://schemas.microsoft.com/office/drawing/2014/main" id="{E06D858D-1452-FF48-6F77-A1392831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22450"/>
            <a:ext cx="36703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65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A515-FDB5-F8D9-BC7E-32168657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1A32D-7198-0197-6794-C2733C3F2D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b="1" dirty="0"/>
              <a:t>Sepsis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RL Refresher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Experimental Setup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Off-Policy Learning 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Concerns </a:t>
            </a:r>
          </a:p>
          <a:p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C3510-A9FD-5BD8-06A9-EC10595B30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86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A515-FDB5-F8D9-BC7E-32168657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1A32D-7198-0197-6794-C2733C3F2D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Sepsis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RL Refresher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Experimental Setup </a:t>
            </a:r>
          </a:p>
          <a:p>
            <a:r>
              <a:rPr lang="en-US" sz="2400" b="1" dirty="0"/>
              <a:t>Off-Policy Learning 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Concerns </a:t>
            </a:r>
          </a:p>
          <a:p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C3510-A9FD-5BD8-06A9-EC10595B30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1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3CBC-9538-CA18-C770-3925C5D3B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vs. Offline RL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90C09A-3E72-58A4-8E57-F410F6CEB9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Online</a:t>
            </a:r>
          </a:p>
          <a:p>
            <a:endParaRPr lang="en-US" b="1" dirty="0"/>
          </a:p>
          <a:p>
            <a:r>
              <a:rPr lang="en-US" dirty="0"/>
              <a:t>Agent learns while doing.  Take actions, see reward/state, update model. 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9D6382-5A3A-B674-4AE8-FE7CAE5B418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Offline</a:t>
            </a:r>
          </a:p>
          <a:p>
            <a:endParaRPr lang="en-US" b="1" dirty="0"/>
          </a:p>
          <a:p>
            <a:r>
              <a:rPr lang="en-US" dirty="0"/>
              <a:t>Agent learns policy from a (static) set of previously-collected experiences.  Agent does not interact with environment during learning.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4DB15E-4628-B3BB-753B-010F62D3D9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074" name="Picture 2" descr="Alphabet's DeepMind AI Has Mastered Over 50 Games, Including Several Atari  Classics - TechEBlog">
            <a:extLst>
              <a:ext uri="{FF2B5EF4-FFF2-40B4-BE49-F238E27FC236}">
                <a16:creationId xmlns:a16="http://schemas.microsoft.com/office/drawing/2014/main" id="{5377BFA9-5CF6-211B-F82C-A14EC2CF9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358470"/>
            <a:ext cx="1524000" cy="228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44513C-A08E-D448-6A1B-634F95702BDB}"/>
              </a:ext>
            </a:extLst>
          </p:cNvPr>
          <p:cNvSpPr/>
          <p:nvPr/>
        </p:nvSpPr>
        <p:spPr bwMode="auto">
          <a:xfrm>
            <a:off x="5090160" y="2926800"/>
            <a:ext cx="3581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a.k.a. “off-policy learning”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799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AC58D-4CBE-8800-B62C-3570CE76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5A60-7D9B-ED47-E740-72AAFC0E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Off-Policy Learning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54888C-73B5-53BB-26CF-79FA93B2F7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58E5C-5F72-5DD9-FEF2-1980DD62150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200150"/>
            <a:ext cx="8229600" cy="3429000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4400705-0EBC-5C07-D11C-0BF62855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200150"/>
            <a:ext cx="5549900" cy="2984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38EBAC-0BFE-687C-857E-4DABD836542C}"/>
              </a:ext>
            </a:extLst>
          </p:cNvPr>
          <p:cNvSpPr/>
          <p:nvPr/>
        </p:nvSpPr>
        <p:spPr bwMode="auto">
          <a:xfrm>
            <a:off x="1524000" y="2266950"/>
            <a:ext cx="5257800" cy="1676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6962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E2E48-8B9F-6F4F-E5DD-3AC26D6AF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2BBE-26CE-29A2-CD17-CED0C29B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Off-Policy Learning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4E372D-7275-D52B-6DDB-C904E151C6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A4199-59BA-2074-7691-7F67C18517E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200150"/>
            <a:ext cx="8229600" cy="3429000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DB5892-C43D-D3FF-4945-DCBDBB80F935}"/>
              </a:ext>
            </a:extLst>
          </p:cNvPr>
          <p:cNvSpPr/>
          <p:nvPr/>
        </p:nvSpPr>
        <p:spPr bwMode="auto">
          <a:xfrm>
            <a:off x="609600" y="2571750"/>
            <a:ext cx="6781800" cy="1524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8" name="Picture 7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80DAF58B-9806-3D73-92E5-AE91AD20E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200150"/>
            <a:ext cx="55499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15C78-409F-29DA-E328-0B3BCB5EB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551EB-3782-F160-9E21-FBD94BF6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91B6854-7C7A-86C3-A00E-588871AC3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43629"/>
            <a:ext cx="7315200" cy="34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26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with a surprised expression&#10;&#10;Description automatically generated">
            <a:extLst>
              <a:ext uri="{FF2B5EF4-FFF2-40B4-BE49-F238E27FC236}">
                <a16:creationId xmlns:a16="http://schemas.microsoft.com/office/drawing/2014/main" id="{0DC6A937-892C-DEE1-C537-9B3AF618B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807983"/>
            <a:ext cx="3124200" cy="399843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F02B0CD-1F77-94B1-6C0C-EDCEC709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9550"/>
            <a:ext cx="8229600" cy="609600"/>
          </a:xfrm>
        </p:spPr>
        <p:txBody>
          <a:bodyPr/>
          <a:lstStyle/>
          <a:p>
            <a:r>
              <a:rPr lang="en-US" dirty="0"/>
              <a:t>Q-Learning on Offline Data</a:t>
            </a:r>
          </a:p>
        </p:txBody>
      </p:sp>
    </p:spTree>
    <p:extLst>
      <p:ext uri="{BB962C8B-B14F-4D97-AF65-F5344CB8AC3E}">
        <p14:creationId xmlns:p14="http://schemas.microsoft.com/office/powerpoint/2010/main" val="2092885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-up of a child's face&#10;&#10;Description automatically generated">
            <a:extLst>
              <a:ext uri="{FF2B5EF4-FFF2-40B4-BE49-F238E27FC236}">
                <a16:creationId xmlns:a16="http://schemas.microsoft.com/office/drawing/2014/main" id="{02AF834C-F3BE-B6D1-3937-B44C4535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882" y="3763450"/>
            <a:ext cx="494704" cy="545880"/>
          </a:xfrm>
          <a:prstGeom prst="rect">
            <a:avLst/>
          </a:prstGeom>
        </p:spPr>
      </p:pic>
      <p:pic>
        <p:nvPicPr>
          <p:cNvPr id="16" name="Picture 15" descr="A close-up of a child's face&#10;&#10;Description automatically generated">
            <a:extLst>
              <a:ext uri="{FF2B5EF4-FFF2-40B4-BE49-F238E27FC236}">
                <a16:creationId xmlns:a16="http://schemas.microsoft.com/office/drawing/2014/main" id="{82CD6769-28B3-2C3B-97DA-D5A24B696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451" y="3744274"/>
            <a:ext cx="494704" cy="545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495AE4-396D-2B92-45D4-11101A54A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yet it does.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42978-9742-568C-1AB6-A9FA0E9DA0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0" y="1427505"/>
            <a:ext cx="8229600" cy="1447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  <a:p>
            <a:r>
              <a:rPr lang="en-US" sz="2800" i="1" dirty="0"/>
              <a:t>Q-Learning can “find the smart behaviors” in a dataset full of smart and dumb behaviors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E486B-A30F-8921-EC8E-30C23A35F42B}"/>
              </a:ext>
            </a:extLst>
          </p:cNvPr>
          <p:cNvSpPr txBox="1"/>
          <p:nvPr/>
        </p:nvSpPr>
        <p:spPr>
          <a:xfrm>
            <a:off x="6705600" y="3052085"/>
            <a:ext cx="2288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Attributed to Sergey Levine </a:t>
            </a:r>
          </a:p>
        </p:txBody>
      </p:sp>
      <p:pic>
        <p:nvPicPr>
          <p:cNvPr id="8" name="Picture 7" descr="A close-up of a person's face&#10;&#10;Description automatically generated">
            <a:extLst>
              <a:ext uri="{FF2B5EF4-FFF2-40B4-BE49-F238E27FC236}">
                <a16:creationId xmlns:a16="http://schemas.microsoft.com/office/drawing/2014/main" id="{8BE07C16-2338-30BF-C138-D0E006BA2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933" y="3405278"/>
            <a:ext cx="866819" cy="4095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26F521-0541-12AF-53CB-EF1AA86AE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011" y="3962780"/>
            <a:ext cx="866819" cy="409596"/>
          </a:xfrm>
          <a:prstGeom prst="rect">
            <a:avLst/>
          </a:prstGeom>
        </p:spPr>
      </p:pic>
      <p:pic>
        <p:nvPicPr>
          <p:cNvPr id="5" name="Picture 4" descr="A close-up of a child's face&#10;&#10;Description automatically generated">
            <a:extLst>
              <a:ext uri="{FF2B5EF4-FFF2-40B4-BE49-F238E27FC236}">
                <a16:creationId xmlns:a16="http://schemas.microsoft.com/office/drawing/2014/main" id="{44777762-94C9-20A9-C7DC-9BC07B6D0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312948"/>
            <a:ext cx="494704" cy="545880"/>
          </a:xfrm>
          <a:prstGeom prst="rect">
            <a:avLst/>
          </a:prstGeom>
        </p:spPr>
      </p:pic>
      <p:pic>
        <p:nvPicPr>
          <p:cNvPr id="7" name="Picture 6" descr="A close-up of a child's face&#10;&#10;Description automatically generated">
            <a:extLst>
              <a:ext uri="{FF2B5EF4-FFF2-40B4-BE49-F238E27FC236}">
                <a16:creationId xmlns:a16="http://schemas.microsoft.com/office/drawing/2014/main" id="{E747000D-5AB6-C14F-84AC-5E3947FC4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065" y="3337136"/>
            <a:ext cx="494704" cy="545880"/>
          </a:xfrm>
          <a:prstGeom prst="rect">
            <a:avLst/>
          </a:prstGeom>
        </p:spPr>
      </p:pic>
      <p:pic>
        <p:nvPicPr>
          <p:cNvPr id="15" name="Picture 14" descr="A close-up of a child's face&#10;&#10;Description automatically generated">
            <a:extLst>
              <a:ext uri="{FF2B5EF4-FFF2-40B4-BE49-F238E27FC236}">
                <a16:creationId xmlns:a16="http://schemas.microsoft.com/office/drawing/2014/main" id="{DF3D0EBD-5C9C-EB90-02CC-0492D5E4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786" y="3278862"/>
            <a:ext cx="494704" cy="545880"/>
          </a:xfrm>
          <a:prstGeom prst="rect">
            <a:avLst/>
          </a:prstGeom>
        </p:spPr>
      </p:pic>
      <p:pic>
        <p:nvPicPr>
          <p:cNvPr id="17" name="Picture 16" descr="A close-up of a child's face&#10;&#10;Description automatically generated">
            <a:extLst>
              <a:ext uri="{FF2B5EF4-FFF2-40B4-BE49-F238E27FC236}">
                <a16:creationId xmlns:a16="http://schemas.microsoft.com/office/drawing/2014/main" id="{12D4E1EB-6FC9-BED5-E425-730D2D6D2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38" y="4235670"/>
            <a:ext cx="494704" cy="545880"/>
          </a:xfrm>
          <a:prstGeom prst="rect">
            <a:avLst/>
          </a:prstGeom>
        </p:spPr>
      </p:pic>
      <p:pic>
        <p:nvPicPr>
          <p:cNvPr id="18" name="Picture 17" descr="A close-up of a child's face&#10;&#10;Description automatically generated">
            <a:extLst>
              <a:ext uri="{FF2B5EF4-FFF2-40B4-BE49-F238E27FC236}">
                <a16:creationId xmlns:a16="http://schemas.microsoft.com/office/drawing/2014/main" id="{3E32D6A6-62BF-89E4-3F5F-23F26B16B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056" y="4272484"/>
            <a:ext cx="494704" cy="545880"/>
          </a:xfrm>
          <a:prstGeom prst="rect">
            <a:avLst/>
          </a:prstGeom>
        </p:spPr>
      </p:pic>
      <p:pic>
        <p:nvPicPr>
          <p:cNvPr id="19" name="Picture 18" descr="A close-up of a child's face&#10;&#10;Description automatically generated">
            <a:extLst>
              <a:ext uri="{FF2B5EF4-FFF2-40B4-BE49-F238E27FC236}">
                <a16:creationId xmlns:a16="http://schemas.microsoft.com/office/drawing/2014/main" id="{9E456386-F276-A351-3619-369F3F93F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880" y="3104078"/>
            <a:ext cx="494704" cy="545880"/>
          </a:xfrm>
          <a:prstGeom prst="rect">
            <a:avLst/>
          </a:prstGeom>
        </p:spPr>
      </p:pic>
      <p:pic>
        <p:nvPicPr>
          <p:cNvPr id="20" name="Picture 19" descr="A close-up of a child's face&#10;&#10;Description automatically generated">
            <a:extLst>
              <a:ext uri="{FF2B5EF4-FFF2-40B4-BE49-F238E27FC236}">
                <a16:creationId xmlns:a16="http://schemas.microsoft.com/office/drawing/2014/main" id="{78305166-E315-3CB5-7522-AFAAF6CEB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07" y="4257624"/>
            <a:ext cx="494704" cy="54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02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4138C-1D4D-2A9E-5E8F-82F3D577F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738C-1ABD-BA91-6F0D-E7D18B12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Off-Policy Evaluation (OPE)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124DE-5CF0-4138-BDB9-B6760E7999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9B6CC-BD3B-AFDD-A17E-57024BB2C8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1022" y="1809750"/>
            <a:ext cx="8229600" cy="204597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z="2400" dirty="0"/>
              <a:t>Now let’s evaluate (score) this new policy.</a:t>
            </a:r>
          </a:p>
          <a:p>
            <a:endParaRPr lang="en-US" sz="2400" dirty="0"/>
          </a:p>
          <a:p>
            <a:r>
              <a:rPr lang="en-US" sz="2400" dirty="0"/>
              <a:t>We do that by estimating the total reward (“return”) for this policy on the observed data.</a:t>
            </a:r>
          </a:p>
        </p:txBody>
      </p:sp>
    </p:spTree>
    <p:extLst>
      <p:ext uri="{BB962C8B-B14F-4D97-AF65-F5344CB8AC3E}">
        <p14:creationId xmlns:p14="http://schemas.microsoft.com/office/powerpoint/2010/main" val="2218838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61A671D-56D6-BAD0-889B-EA952A5A0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D52C-FC48-2A02-6A20-19933926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Off-Policy Evaluation (OPE)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9A3A9F-0FF1-ECAE-9AA5-781DD6C29C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E3D771-CE6A-874D-2718-9D12FE478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971550"/>
            <a:ext cx="4529270" cy="41719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E993B8-E873-B09F-26B2-2FD80CBAFE72}"/>
              </a:ext>
            </a:extLst>
          </p:cNvPr>
          <p:cNvSpPr/>
          <p:nvPr/>
        </p:nvSpPr>
        <p:spPr bwMode="auto">
          <a:xfrm>
            <a:off x="533400" y="2114550"/>
            <a:ext cx="6858000" cy="2895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4483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B3CA2F4-84F2-7B48-DE99-ADB30B839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1E9A-9390-7545-247B-74E4F692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Off-Policy Evaluation (OPE)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547F76-A187-D6D0-D1B1-3AEBC9E5EC9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35D8B7-CE37-338E-9323-2378943CA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971550"/>
            <a:ext cx="4529270" cy="4171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E6C86D-DFCC-7748-EA88-7028D1404171}"/>
              </a:ext>
            </a:extLst>
          </p:cNvPr>
          <p:cNvSpPr/>
          <p:nvPr/>
        </p:nvSpPr>
        <p:spPr bwMode="auto">
          <a:xfrm>
            <a:off x="533400" y="3409950"/>
            <a:ext cx="6858000" cy="1600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5" name="Line Callout 1 (Border and Accent Bar) 4">
            <a:extLst>
              <a:ext uri="{FF2B5EF4-FFF2-40B4-BE49-F238E27FC236}">
                <a16:creationId xmlns:a16="http://schemas.microsoft.com/office/drawing/2014/main" id="{413DAC84-385D-2848-22AB-AB49593117E5}"/>
              </a:ext>
            </a:extLst>
          </p:cNvPr>
          <p:cNvSpPr/>
          <p:nvPr/>
        </p:nvSpPr>
        <p:spPr bwMode="auto">
          <a:xfrm>
            <a:off x="6117278" y="2419350"/>
            <a:ext cx="2645722" cy="486547"/>
          </a:xfrm>
          <a:prstGeom prst="accentBorderCallout1">
            <a:avLst>
              <a:gd name="adj1" fmla="val 65777"/>
              <a:gd name="adj2" fmla="val -6902"/>
              <a:gd name="adj3" fmla="val 104763"/>
              <a:gd name="adj4" fmla="val -8936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“importance sampling”</a:t>
            </a:r>
          </a:p>
        </p:txBody>
      </p:sp>
    </p:spTree>
    <p:extLst>
      <p:ext uri="{BB962C8B-B14F-4D97-AF65-F5344CB8AC3E}">
        <p14:creationId xmlns:p14="http://schemas.microsoft.com/office/powerpoint/2010/main" val="1611223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0442-30A1-9F00-8CF2-7DDA8933A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1950"/>
            <a:ext cx="6205928" cy="609600"/>
          </a:xfrm>
        </p:spPr>
        <p:txBody>
          <a:bodyPr/>
          <a:lstStyle/>
          <a:p>
            <a:r>
              <a:rPr lang="en-US" sz="2800" dirty="0"/>
              <a:t>Sepsis</a:t>
            </a:r>
            <a:r>
              <a:rPr lang="en-US" sz="18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56C742-C891-B47E-2036-0537BAADAB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36B37E-455B-2271-82FC-329549F1B569}"/>
              </a:ext>
            </a:extLst>
          </p:cNvPr>
          <p:cNvSpPr/>
          <p:nvPr/>
        </p:nvSpPr>
        <p:spPr bwMode="auto">
          <a:xfrm>
            <a:off x="1693984" y="1032469"/>
            <a:ext cx="2225945" cy="135527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Infection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Bacterial (most common) or viral or fungal infection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0F59A8-A9CF-2908-17FA-20C0327E4D8C}"/>
              </a:ext>
            </a:extLst>
          </p:cNvPr>
          <p:cNvGrpSpPr/>
          <p:nvPr/>
        </p:nvGrpSpPr>
        <p:grpSpPr>
          <a:xfrm>
            <a:off x="4191000" y="1036236"/>
            <a:ext cx="3124186" cy="1371600"/>
            <a:chOff x="4191000" y="1036236"/>
            <a:chExt cx="3124186" cy="1371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EDDD02-B4EF-E578-093D-4182B10C830A}"/>
                </a:ext>
              </a:extLst>
            </p:cNvPr>
            <p:cNvSpPr/>
            <p:nvPr/>
          </p:nvSpPr>
          <p:spPr bwMode="auto">
            <a:xfrm>
              <a:off x="5089241" y="1036236"/>
              <a:ext cx="2225945" cy="13716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>
                  <a:solidFill>
                    <a:schemeClr val="bg1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Reaction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solidFill>
                    <a:schemeClr val="bg1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Body releases chemicals (e.g. cytokines) to fight infection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CA02D39-1C04-C7EE-863C-7CD823E6B965}"/>
                </a:ext>
              </a:extLst>
            </p:cNvPr>
            <p:cNvCxnSpPr/>
            <p:nvPr/>
          </p:nvCxnSpPr>
          <p:spPr bwMode="auto">
            <a:xfrm>
              <a:off x="4191000" y="1722036"/>
              <a:ext cx="609600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252B6D-A174-4644-9E33-833FAC456EE5}"/>
              </a:ext>
            </a:extLst>
          </p:cNvPr>
          <p:cNvGrpSpPr/>
          <p:nvPr/>
        </p:nvGrpSpPr>
        <p:grpSpPr>
          <a:xfrm>
            <a:off x="5147871" y="2495550"/>
            <a:ext cx="2167320" cy="2057382"/>
            <a:chOff x="5147871" y="2495550"/>
            <a:chExt cx="2167320" cy="20573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31DF34-4ED9-FA52-CFFB-A9D83421D33E}"/>
                </a:ext>
              </a:extLst>
            </p:cNvPr>
            <p:cNvSpPr/>
            <p:nvPr/>
          </p:nvSpPr>
          <p:spPr bwMode="auto">
            <a:xfrm>
              <a:off x="5147871" y="3066633"/>
              <a:ext cx="2167320" cy="148629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>
                  <a:solidFill>
                    <a:schemeClr val="bg1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Inflammation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solidFill>
                    <a:schemeClr val="bg1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The immune system goes into overdrive, causing widespread inflammation and tissue damage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9AAC95C-7DB7-FFF5-2FED-6470ED65D9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3919" y="2495550"/>
              <a:ext cx="0" cy="45720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B2A427-5C6C-3BB7-2D72-08678BCD51DB}"/>
              </a:ext>
            </a:extLst>
          </p:cNvPr>
          <p:cNvGrpSpPr/>
          <p:nvPr/>
        </p:nvGrpSpPr>
        <p:grpSpPr>
          <a:xfrm>
            <a:off x="1693984" y="3084425"/>
            <a:ext cx="3095730" cy="1355273"/>
            <a:chOff x="1693984" y="3084425"/>
            <a:chExt cx="3095730" cy="13552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CB69E0-8A36-5626-D427-88D673F0C028}"/>
                </a:ext>
              </a:extLst>
            </p:cNvPr>
            <p:cNvSpPr/>
            <p:nvPr/>
          </p:nvSpPr>
          <p:spPr bwMode="auto">
            <a:xfrm>
              <a:off x="1693984" y="3084425"/>
              <a:ext cx="2268416" cy="135527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>
                  <a:solidFill>
                    <a:schemeClr val="bg1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Septic Shock</a:t>
              </a:r>
              <a:br>
                <a:rPr lang="en-US" sz="1800" b="1" dirty="0">
                  <a:solidFill>
                    <a:schemeClr val="bg1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</a:b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solidFill>
                    <a:schemeClr val="bg1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Low blood pressure leads to organ damage and death (20% of cases). 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A4A11A6-AD89-1A14-CF3A-14D2AEB6857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256314" y="3638550"/>
              <a:ext cx="533400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8948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F58FA1A-086D-CB4C-F678-795FA98F6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0C8FF-2E06-73CA-B662-B9F44FB9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Off-Policy Evaluation (OPE)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6028C-09F6-3D27-C60B-03626F082D5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69029B-2FE8-8B9A-E217-AF782912B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971550"/>
            <a:ext cx="452927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67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428CA5E-061B-C069-C439-21B863762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F650AA-2F74-8375-7F2B-E9FA8568C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19150"/>
            <a:ext cx="4529270" cy="417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5DCAD1-73D5-59E3-46F1-CA96A349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Off-Policy Evaluation (OPE)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FBCEA5-6CEC-76EA-EAAB-02FB522596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Line Callout 1 (Border and Accent Bar) 3">
            <a:extLst>
              <a:ext uri="{FF2B5EF4-FFF2-40B4-BE49-F238E27FC236}">
                <a16:creationId xmlns:a16="http://schemas.microsoft.com/office/drawing/2014/main" id="{3593BA78-FDC3-DCA4-FF54-293E081BF4ED}"/>
              </a:ext>
            </a:extLst>
          </p:cNvPr>
          <p:cNvSpPr/>
          <p:nvPr/>
        </p:nvSpPr>
        <p:spPr bwMode="auto">
          <a:xfrm>
            <a:off x="5901038" y="332603"/>
            <a:ext cx="2934730" cy="2789023"/>
          </a:xfrm>
          <a:prstGeom prst="accentBorderCallout1">
            <a:avLst>
              <a:gd name="adj1" fmla="val 65777"/>
              <a:gd name="adj2" fmla="val -6902"/>
              <a:gd name="adj3" fmla="val 85040"/>
              <a:gd name="adj4" fmla="val -11335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Uh oh! This will be zero for lots of traj</a:t>
            </a:r>
            <a:r>
              <a:rPr lang="en-US" dirty="0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ectories!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Solution: add 1% stochasticity to policy!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46760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A515-FDB5-F8D9-BC7E-32168657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1A32D-7198-0197-6794-C2733C3F2D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Sepsis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RL Refresher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Experimental Setup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Off-Policy Learning  </a:t>
            </a:r>
          </a:p>
          <a:p>
            <a:r>
              <a:rPr lang="en-US" sz="2400" b="1" dirty="0"/>
              <a:t>Results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Concerns </a:t>
            </a:r>
          </a:p>
          <a:p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C3510-A9FD-5BD8-06A9-EC10595B30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710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D4552-8D41-0193-ABC0-404E4C52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1215D-1D14-9158-7D36-62DB47D67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 u="sng" dirty="0"/>
              <a:t>Do 500 times:</a:t>
            </a:r>
            <a:br>
              <a:rPr lang="en-US" sz="1800" u="sng" dirty="0"/>
            </a:br>
            <a:endParaRPr lang="en-US" sz="18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Select a random 80% of MIMIC training 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Build a model from this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Evaluate it on the </a:t>
            </a:r>
            <a:r>
              <a:rPr lang="en-US" sz="1800" dirty="0" err="1"/>
              <a:t>heldout</a:t>
            </a:r>
            <a:r>
              <a:rPr lang="en-US" sz="1800" dirty="0"/>
              <a:t> 20%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Also evaluate observed, random, and “zero-drug” policy on same 20%</a:t>
            </a:r>
          </a:p>
          <a:p>
            <a:pPr marL="0" indent="0"/>
            <a:endParaRPr lang="en-US" sz="1800" dirty="0"/>
          </a:p>
          <a:p>
            <a:pPr marL="0" indent="0"/>
            <a:r>
              <a:rPr lang="en-US" sz="1800" dirty="0"/>
              <a:t>Select best-performing model      . Evaluate it on the separate (</a:t>
            </a:r>
            <a:r>
              <a:rPr lang="en-US" sz="1800" dirty="0" err="1"/>
              <a:t>eRI</a:t>
            </a:r>
            <a:r>
              <a:rPr lang="en-US" sz="1800" dirty="0"/>
              <a:t>) dataset.</a:t>
            </a:r>
          </a:p>
          <a:p>
            <a:pPr marL="0" indent="0"/>
            <a:endParaRPr lang="en-US" sz="1800" dirty="0"/>
          </a:p>
          <a:p>
            <a:pPr marL="0" indent="0"/>
            <a:endParaRPr lang="en-US" sz="1800" dirty="0"/>
          </a:p>
          <a:p>
            <a:pPr marL="0" indent="0"/>
            <a:endParaRPr lang="en-US" sz="1800" dirty="0"/>
          </a:p>
          <a:p>
            <a:pPr marL="0" indent="0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28DC41-1BB1-BCAC-FACA-21D7C548C0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7" descr="A symbol and a star&#10;&#10;Description automatically generated">
            <a:extLst>
              <a:ext uri="{FF2B5EF4-FFF2-40B4-BE49-F238E27FC236}">
                <a16:creationId xmlns:a16="http://schemas.microsoft.com/office/drawing/2014/main" id="{59ABCCD8-EF45-C7A3-7C88-6F343AF4A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587750"/>
            <a:ext cx="3429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18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patient and a patient&#10;&#10;Description automatically generated with medium confidence">
            <a:extLst>
              <a:ext uri="{FF2B5EF4-FFF2-40B4-BE49-F238E27FC236}">
                <a16:creationId xmlns:a16="http://schemas.microsoft.com/office/drawing/2014/main" id="{DAFC1994-1BEF-4134-183D-76D236238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8150"/>
            <a:ext cx="7772400" cy="36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834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6D9FC9-855F-2F4D-7C91-7D1D797DA2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" name="Picture 3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9EE3B53C-87D4-2A7D-51BB-093A4DC08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90550"/>
            <a:ext cx="7772400" cy="357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154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number of models built&#10;&#10;Description automatically generated">
            <a:extLst>
              <a:ext uri="{FF2B5EF4-FFF2-40B4-BE49-F238E27FC236}">
                <a16:creationId xmlns:a16="http://schemas.microsoft.com/office/drawing/2014/main" id="{0C6F1F24-8CB1-C674-FA0B-9DC92B664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444500"/>
            <a:ext cx="4610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254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A515-FDB5-F8D9-BC7E-32168657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1A32D-7198-0197-6794-C2733C3F2D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Sepsis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RL Refresher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Experimental Setup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Off-Policy Learning 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r>
              <a:rPr lang="en-US" sz="2400" b="1" dirty="0"/>
              <a:t>Concerns </a:t>
            </a:r>
          </a:p>
          <a:p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C3510-A9FD-5BD8-06A9-EC10595B30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77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344058-28DA-70A0-CC01-F32C3E912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611893-C4E5-D6A0-9C42-6E7C56C9A6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916B0A-2AD0-DE19-600D-41A721A3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29868"/>
            <a:ext cx="4064000" cy="272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135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46F53-1833-FA4D-8C45-955BDF88D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D4CF02-4168-6B8D-04C8-45939A79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8EDDC-0259-8B33-44FA-AF869D19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2C5DD-B410-0C3E-F7EA-5832197D233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648200" y="1657350"/>
            <a:ext cx="4322065" cy="212826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Off-policy evaluation is hacky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5x5 action space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4h time resolution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Sparse and binary reward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Markov assumption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Iatrogenic risk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7FCA9C-831E-4583-8325-1082EA876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29868"/>
            <a:ext cx="4064000" cy="272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06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2F7C8F-C90D-9F88-2ABE-7CB67CFA25F4}"/>
              </a:ext>
            </a:extLst>
          </p:cNvPr>
          <p:cNvSpPr/>
          <p:nvPr/>
        </p:nvSpPr>
        <p:spPr bwMode="auto">
          <a:xfrm>
            <a:off x="1066800" y="1657350"/>
            <a:ext cx="2590800" cy="1447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Prediction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65D7A-1282-698F-033E-7631C8B42862}"/>
              </a:ext>
            </a:extLst>
          </p:cNvPr>
          <p:cNvSpPr/>
          <p:nvPr/>
        </p:nvSpPr>
        <p:spPr bwMode="auto">
          <a:xfrm>
            <a:off x="5257800" y="1677924"/>
            <a:ext cx="2590800" cy="1447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Treatment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B35D30-E6A3-9E69-0C96-267FCB16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Core Problems </a:t>
            </a:r>
          </a:p>
        </p:txBody>
      </p:sp>
    </p:spTree>
    <p:extLst>
      <p:ext uri="{BB962C8B-B14F-4D97-AF65-F5344CB8AC3E}">
        <p14:creationId xmlns:p14="http://schemas.microsoft.com/office/powerpoint/2010/main" val="27309114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D5D3-C7CA-2A72-096B-BE2D7D68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2266950"/>
            <a:ext cx="1981200" cy="609600"/>
          </a:xfrm>
        </p:spPr>
        <p:txBody>
          <a:bodyPr/>
          <a:lstStyle/>
          <a:p>
            <a:r>
              <a:rPr lang="en-US" dirty="0"/>
              <a:t>&lt;EOL&gt;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BC3688-0F5D-0B6E-E6FE-A12092B9B1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31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646ED520-C931-F192-623D-B6206C4F6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" y="895350"/>
            <a:ext cx="6642100" cy="212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14A1DA-4F3C-DEA7-1C48-00CEA33C3378}"/>
              </a:ext>
            </a:extLst>
          </p:cNvPr>
          <p:cNvSpPr txBox="1"/>
          <p:nvPr/>
        </p:nvSpPr>
        <p:spPr>
          <a:xfrm>
            <a:off x="0" y="4476750"/>
            <a:ext cx="59298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</a:t>
            </a:r>
            <a:r>
              <a:rPr lang="en-US" sz="1100" dirty="0" err="1">
                <a:hlinkClick r:id="rId4"/>
              </a:rPr>
              <a:t>www.youtube.com</a:t>
            </a:r>
            <a:r>
              <a:rPr lang="en-US" sz="1100" dirty="0">
                <a:hlinkClick r:id="rId4"/>
              </a:rPr>
              <a:t>/</a:t>
            </a:r>
            <a:r>
              <a:rPr lang="en-US" sz="1100" dirty="0" err="1">
                <a:hlinkClick r:id="rId4"/>
              </a:rPr>
              <a:t>watch?v</a:t>
            </a:r>
            <a:r>
              <a:rPr lang="en-US" sz="1100" dirty="0">
                <a:hlinkClick r:id="rId4"/>
              </a:rPr>
              <a:t>=</a:t>
            </a:r>
            <a:r>
              <a:rPr lang="en-US" sz="1100" dirty="0" err="1">
                <a:hlinkClick r:id="rId4"/>
              </a:rPr>
              <a:t>LlmKZgEsGIA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55000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book&#10;&#10;Description automatically generated">
            <a:extLst>
              <a:ext uri="{FF2B5EF4-FFF2-40B4-BE49-F238E27FC236}">
                <a16:creationId xmlns:a16="http://schemas.microsoft.com/office/drawing/2014/main" id="{FD5EA96A-E7C5-E3C8-2BDF-3C2E5669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9550"/>
            <a:ext cx="6705600" cy="4117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F1478-BF77-5CC1-DBD9-D507F3893DEE}"/>
              </a:ext>
            </a:extLst>
          </p:cNvPr>
          <p:cNvSpPr txBox="1"/>
          <p:nvPr/>
        </p:nvSpPr>
        <p:spPr>
          <a:xfrm>
            <a:off x="0" y="4857750"/>
            <a:ext cx="6400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www.ncbi.nlm.nih.gov</a:t>
            </a:r>
            <a:r>
              <a:rPr lang="en-US" sz="1200" dirty="0">
                <a:hlinkClick r:id="rId4"/>
              </a:rPr>
              <a:t>/</a:t>
            </a:r>
            <a:r>
              <a:rPr lang="en-US" sz="1200" dirty="0" err="1">
                <a:hlinkClick r:id="rId4"/>
              </a:rPr>
              <a:t>pmc</a:t>
            </a:r>
            <a:r>
              <a:rPr lang="en-US" sz="1200" dirty="0">
                <a:hlinkClick r:id="rId4"/>
              </a:rPr>
              <a:t>/articles/PMC8193357/pdf/fmed-08-607952.pdf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8376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edical survey&#10;&#10;Description automatically generated">
            <a:extLst>
              <a:ext uri="{FF2B5EF4-FFF2-40B4-BE49-F238E27FC236}">
                <a16:creationId xmlns:a16="http://schemas.microsoft.com/office/drawing/2014/main" id="{C137C8A3-A943-47B0-FCAD-F1E0A5E3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8065"/>
            <a:ext cx="9213662" cy="51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08227"/>
      </p:ext>
    </p:extLst>
  </p:cSld>
  <p:clrMapOvr>
    <a:masterClrMapping/>
  </p:clrMapOvr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305A81DC-F056-FF44-9553-6A4D4150B4C1}" vid="{22C4A014-A9D7-334E-98D6-A9C7E73BCA4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CMU PPT Theme</Template>
  <TotalTime>19863</TotalTime>
  <Words>2199</Words>
  <Application>Microsoft Macintosh PowerPoint</Application>
  <PresentationFormat>On-screen Show (16:9)</PresentationFormat>
  <Paragraphs>480</Paragraphs>
  <Slides>60</Slides>
  <Notes>53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ＭＳ Ｐゴシック</vt:lpstr>
      <vt:lpstr>.AppleSystemUIFont</vt:lpstr>
      <vt:lpstr>45 Helvetica Light</vt:lpstr>
      <vt:lpstr>Arial</vt:lpstr>
      <vt:lpstr>MinionPro</vt:lpstr>
      <vt:lpstr>Open Sans</vt:lpstr>
      <vt:lpstr>Open Sans Light</vt:lpstr>
      <vt:lpstr>Open Sans Regular</vt:lpstr>
      <vt:lpstr>system-ui</vt:lpstr>
      <vt:lpstr>Times</vt:lpstr>
      <vt:lpstr>TimesNewRomanPSMT</vt:lpstr>
      <vt:lpstr>CMU PPT Theme</vt:lpstr>
      <vt:lpstr>PowerPoint Presentation</vt:lpstr>
      <vt:lpstr>Logistics</vt:lpstr>
      <vt:lpstr>PowerPoint Presentation</vt:lpstr>
      <vt:lpstr>Outline</vt:lpstr>
      <vt:lpstr>Sepsis </vt:lpstr>
      <vt:lpstr>Two Core Problems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Core Problems </vt:lpstr>
      <vt:lpstr>PowerPoint Presentation</vt:lpstr>
      <vt:lpstr>Common treatment</vt:lpstr>
      <vt:lpstr>Challenge </vt:lpstr>
      <vt:lpstr>PowerPoint Presentation</vt:lpstr>
      <vt:lpstr>Outline</vt:lpstr>
      <vt:lpstr>PowerPoint Presentation</vt:lpstr>
      <vt:lpstr>PowerPoint Presentation</vt:lpstr>
      <vt:lpstr>Markov Decision Process (MDP)</vt:lpstr>
      <vt:lpstr>Example</vt:lpstr>
      <vt:lpstr>Now Let’s Add a Policy </vt:lpstr>
      <vt:lpstr>PowerPoint Presentation</vt:lpstr>
      <vt:lpstr>PowerPoint Presentation</vt:lpstr>
      <vt:lpstr>PowerPoint Presentation</vt:lpstr>
      <vt:lpstr>Pop Quiz </vt:lpstr>
      <vt:lpstr>Two key problems in RL</vt:lpstr>
      <vt:lpstr>Q-Learning </vt:lpstr>
      <vt:lpstr>Q-Learning </vt:lpstr>
      <vt:lpstr>Q-Learning </vt:lpstr>
      <vt:lpstr>Halftime</vt:lpstr>
      <vt:lpstr>PowerPoint Presentation</vt:lpstr>
      <vt:lpstr>Outline</vt:lpstr>
      <vt:lpstr>State Space </vt:lpstr>
      <vt:lpstr>How Many Clusters?</vt:lpstr>
      <vt:lpstr>Action Space </vt:lpstr>
      <vt:lpstr>Estimating the MDP Parameters </vt:lpstr>
      <vt:lpstr>PowerPoint Presentation</vt:lpstr>
      <vt:lpstr>Reward Signal</vt:lpstr>
      <vt:lpstr>Outline</vt:lpstr>
      <vt:lpstr>Online vs. Offline RL </vt:lpstr>
      <vt:lpstr>Off-Policy Learning </vt:lpstr>
      <vt:lpstr>Off-Policy Learning </vt:lpstr>
      <vt:lpstr>Q-Learning </vt:lpstr>
      <vt:lpstr>Q-Learning on Offline Data</vt:lpstr>
      <vt:lpstr>And yet it does. Why?</vt:lpstr>
      <vt:lpstr>Off-Policy Evaluation (OPE)</vt:lpstr>
      <vt:lpstr>Off-Policy Evaluation (OPE)</vt:lpstr>
      <vt:lpstr>Off-Policy Evaluation (OPE)</vt:lpstr>
      <vt:lpstr>Off-Policy Evaluation (OPE)</vt:lpstr>
      <vt:lpstr>Off-Policy Evaluation (OPE)</vt:lpstr>
      <vt:lpstr>Outline</vt:lpstr>
      <vt:lpstr>Experimental Setup</vt:lpstr>
      <vt:lpstr>PowerPoint Presentation</vt:lpstr>
      <vt:lpstr>PowerPoint Presentation</vt:lpstr>
      <vt:lpstr>PowerPoint Presentation</vt:lpstr>
      <vt:lpstr>Outline</vt:lpstr>
      <vt:lpstr>Concerns</vt:lpstr>
      <vt:lpstr>Concerns</vt:lpstr>
      <vt:lpstr>&lt;EOL&gt;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Berger</dc:creator>
  <cp:lastModifiedBy>Adam Berger</cp:lastModifiedBy>
  <cp:revision>131</cp:revision>
  <cp:lastPrinted>2016-12-06T18:52:42Z</cp:lastPrinted>
  <dcterms:created xsi:type="dcterms:W3CDTF">2024-05-18T21:16:07Z</dcterms:created>
  <dcterms:modified xsi:type="dcterms:W3CDTF">2025-05-28T11:40:24Z</dcterms:modified>
</cp:coreProperties>
</file>